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325" r:id="rId10"/>
    <p:sldId id="326" r:id="rId11"/>
    <p:sldId id="327" r:id="rId12"/>
    <p:sldId id="376" r:id="rId13"/>
    <p:sldId id="331" r:id="rId14"/>
    <p:sldId id="336" r:id="rId15"/>
    <p:sldId id="367" r:id="rId16"/>
    <p:sldId id="378" r:id="rId17"/>
    <p:sldId id="368" r:id="rId18"/>
    <p:sldId id="369" r:id="rId19"/>
    <p:sldId id="370" r:id="rId20"/>
    <p:sldId id="371" r:id="rId21"/>
    <p:sldId id="379" r:id="rId22"/>
    <p:sldId id="372" r:id="rId23"/>
  </p:sldIdLst>
  <p:sldSz cx="6858000" cy="9144000" type="letter"/>
  <p:notesSz cx="6742113" cy="98758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7" userDrawn="1">
          <p15:clr>
            <a:srgbClr val="A4A3A4"/>
          </p15:clr>
        </p15:guide>
        <p15:guide id="2" pos="663" userDrawn="1">
          <p15:clr>
            <a:srgbClr val="A4A3A4"/>
          </p15:clr>
        </p15:guide>
        <p15:guide id="3" pos="300" userDrawn="1">
          <p15:clr>
            <a:srgbClr val="A4A3A4"/>
          </p15:clr>
        </p15:guide>
        <p15:guide id="4" pos="2228" userDrawn="1">
          <p15:clr>
            <a:srgbClr val="A4A3A4"/>
          </p15:clr>
        </p15:guide>
        <p15:guide id="5" orient="horz" pos="816" userDrawn="1">
          <p15:clr>
            <a:srgbClr val="A4A3A4"/>
          </p15:clr>
        </p15:guide>
        <p15:guide id="6" orient="horz" pos="3152" userDrawn="1">
          <p15:clr>
            <a:srgbClr val="A4A3A4"/>
          </p15:clr>
        </p15:guide>
        <p15:guide id="7" pos="2115" userDrawn="1">
          <p15:clr>
            <a:srgbClr val="A4A3A4"/>
          </p15:clr>
        </p15:guide>
        <p15:guide id="8" pos="24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mid, Andrea" initials="SA" lastIdx="1" clrIdx="0">
    <p:extLst>
      <p:ext uri="{19B8F6BF-5375-455C-9EA6-DF929625EA0E}">
        <p15:presenceInfo xmlns:p15="http://schemas.microsoft.com/office/powerpoint/2012/main" userId="S-1-5-21-1499261727-55176102-3529509929-4616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8FF"/>
    <a:srgbClr val="7CAFE2"/>
    <a:srgbClr val="074786"/>
    <a:srgbClr val="A7DBF1"/>
    <a:srgbClr val="5C91EC"/>
    <a:srgbClr val="3298FF"/>
    <a:srgbClr val="1071D0"/>
    <a:srgbClr val="FFAA10"/>
    <a:srgbClr val="FF8B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2" autoAdjust="0"/>
    <p:restoredTop sz="96265" autoAdjust="0"/>
  </p:normalViewPr>
  <p:slideViewPr>
    <p:cSldViewPr snapToGrid="0">
      <p:cViewPr varScale="1">
        <p:scale>
          <a:sx n="63" d="100"/>
          <a:sy n="63" d="100"/>
        </p:scale>
        <p:origin x="2410" y="58"/>
      </p:cViewPr>
      <p:guideLst>
        <p:guide orient="horz" pos="657"/>
        <p:guide pos="663"/>
        <p:guide pos="300"/>
        <p:guide pos="2228"/>
        <p:guide orient="horz" pos="816"/>
        <p:guide orient="horz" pos="3152"/>
        <p:guide pos="2115"/>
        <p:guide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64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48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64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609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25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00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52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41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8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56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B9DB7-4E84-4000-8736-D5386DF9F35A}" type="datetimeFigureOut">
              <a:rPr lang="de-DE" smtClean="0"/>
              <a:t>14.08.2025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66A5A-3C74-478F-83DA-6AFF0FCC70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28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7" t="20161" r="24857" b="22931"/>
          <a:stretch/>
        </p:blipFill>
        <p:spPr>
          <a:xfrm>
            <a:off x="1045486" y="2498353"/>
            <a:ext cx="2299063" cy="2952206"/>
          </a:xfrm>
          <a:prstGeom prst="rect">
            <a:avLst/>
          </a:prstGeom>
        </p:spPr>
      </p:pic>
      <p:cxnSp>
        <p:nvCxnSpPr>
          <p:cNvPr id="4" name="Gerader Verbinder 3"/>
          <p:cNvCxnSpPr/>
          <p:nvPr/>
        </p:nvCxnSpPr>
        <p:spPr>
          <a:xfrm>
            <a:off x="3550361" y="263089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3768366" y="2898345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FUS</a:t>
            </a:r>
            <a:r>
              <a:rPr lang="de-DE" baseline="30000" dirty="0" smtClean="0"/>
              <a:t>1-163</a:t>
            </a:r>
            <a:r>
              <a:rPr lang="de-DE" dirty="0" smtClean="0"/>
              <a:t>12E </a:t>
            </a:r>
            <a:r>
              <a:rPr lang="de-DE"/>
              <a:t>+ </a:t>
            </a:r>
            <a:r>
              <a:rPr lang="de-DE" smtClean="0"/>
              <a:t>GR</a:t>
            </a:r>
            <a:endParaRPr lang="de-DE" dirty="0" smtClean="0"/>
          </a:p>
        </p:txBody>
      </p:sp>
      <p:cxnSp>
        <p:nvCxnSpPr>
          <p:cNvPr id="6" name="Gerader Verbinder 5"/>
          <p:cNvCxnSpPr/>
          <p:nvPr/>
        </p:nvCxnSpPr>
        <p:spPr>
          <a:xfrm>
            <a:off x="3550361" y="373252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768366" y="3999979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FUS</a:t>
            </a:r>
            <a:r>
              <a:rPr lang="de-DE" baseline="30000" dirty="0"/>
              <a:t>1-163</a:t>
            </a:r>
            <a:r>
              <a:rPr lang="de-DE" dirty="0"/>
              <a:t>12E </a:t>
            </a:r>
            <a:r>
              <a:rPr lang="pt-BR" smtClean="0"/>
              <a:t>+ Gal4</a:t>
            </a:r>
            <a:r>
              <a:rPr lang="pt-BR" baseline="30000" smtClean="0"/>
              <a:t>M2</a:t>
            </a:r>
            <a:endParaRPr lang="pt-BR" baseline="30000" dirty="0" smtClean="0"/>
          </a:p>
        </p:txBody>
      </p:sp>
      <p:cxnSp>
        <p:nvCxnSpPr>
          <p:cNvPr id="8" name="Gerader Verbinder 7"/>
          <p:cNvCxnSpPr/>
          <p:nvPr/>
        </p:nvCxnSpPr>
        <p:spPr>
          <a:xfrm>
            <a:off x="3550361" y="4712239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768366" y="4792230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2" t="22847" r="23915" b="20917"/>
          <a:stretch/>
        </p:blipFill>
        <p:spPr>
          <a:xfrm>
            <a:off x="1032414" y="6182861"/>
            <a:ext cx="2351315" cy="2917372"/>
          </a:xfrm>
          <a:prstGeom prst="rect">
            <a:avLst/>
          </a:prstGeom>
        </p:spPr>
      </p:pic>
      <p:cxnSp>
        <p:nvCxnSpPr>
          <p:cNvPr id="20" name="Gerader Verbinder 19"/>
          <p:cNvCxnSpPr/>
          <p:nvPr/>
        </p:nvCxnSpPr>
        <p:spPr>
          <a:xfrm>
            <a:off x="3575983" y="627626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3768366" y="6543719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FUS</a:t>
            </a:r>
            <a:r>
              <a:rPr lang="de-DE" baseline="30000"/>
              <a:t>1-163</a:t>
            </a:r>
            <a:r>
              <a:rPr lang="de-DE"/>
              <a:t>12E </a:t>
            </a:r>
            <a:r>
              <a:rPr lang="pt-BR"/>
              <a:t>+ </a:t>
            </a:r>
            <a:r>
              <a:rPr lang="de-DE" smtClean="0"/>
              <a:t>VP16</a:t>
            </a:r>
            <a:endParaRPr lang="de-DE" dirty="0" smtClean="0"/>
          </a:p>
        </p:txBody>
      </p:sp>
      <p:cxnSp>
        <p:nvCxnSpPr>
          <p:cNvPr id="22" name="Gerader Verbinder 21"/>
          <p:cNvCxnSpPr/>
          <p:nvPr/>
        </p:nvCxnSpPr>
        <p:spPr>
          <a:xfrm>
            <a:off x="3575983" y="7377899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3768366" y="764535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FUS</a:t>
            </a:r>
            <a:r>
              <a:rPr lang="de-DE" baseline="30000"/>
              <a:t>1-163</a:t>
            </a:r>
            <a:r>
              <a:rPr lang="de-DE"/>
              <a:t>12E </a:t>
            </a:r>
            <a:r>
              <a:rPr lang="pt-BR"/>
              <a:t>+ </a:t>
            </a:r>
            <a:r>
              <a:rPr lang="pt-BR" smtClean="0"/>
              <a:t>Gcn4</a:t>
            </a:r>
            <a:endParaRPr lang="pt-BR" baseline="30000" dirty="0" smtClean="0"/>
          </a:p>
        </p:txBody>
      </p:sp>
      <p:cxnSp>
        <p:nvCxnSpPr>
          <p:cNvPr id="24" name="Gerader Verbinder 23"/>
          <p:cNvCxnSpPr/>
          <p:nvPr/>
        </p:nvCxnSpPr>
        <p:spPr>
          <a:xfrm>
            <a:off x="3575983" y="8357613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3768366" y="8437604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161132" y="2898345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2" name="Textfeld 31"/>
          <p:cNvSpPr txBox="1"/>
          <p:nvPr/>
        </p:nvSpPr>
        <p:spPr>
          <a:xfrm>
            <a:off x="60836" y="3951211"/>
            <a:ext cx="85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60836" y="6602446"/>
            <a:ext cx="85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4" name="Textfeld 33"/>
          <p:cNvSpPr txBox="1"/>
          <p:nvPr/>
        </p:nvSpPr>
        <p:spPr>
          <a:xfrm>
            <a:off x="58930" y="7597570"/>
            <a:ext cx="85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7" name="Textfeld 26"/>
          <p:cNvSpPr txBox="1"/>
          <p:nvPr/>
        </p:nvSpPr>
        <p:spPr>
          <a:xfrm>
            <a:off x="103179" y="4767425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103179" y="8444604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311662" y="472293"/>
            <a:ext cx="6234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smtClean="0"/>
              <a:t>Unless noted otherwise, the following images show YPDA plates that were incubated for ca. 1 day at 30 °C. All strains carried the indicated Abf1 constructs on pRS315, while the chromosomal </a:t>
            </a:r>
            <a:r>
              <a:rPr lang="de-DE" sz="1200" i="1" smtClean="0"/>
              <a:t>ABF1</a:t>
            </a:r>
            <a:r>
              <a:rPr lang="de-DE" sz="1200" smtClean="0"/>
              <a:t> gene was deleted. If </a:t>
            </a:r>
            <a:r>
              <a:rPr lang="de-DE" sz="1200"/>
              <a:t>one of </a:t>
            </a:r>
            <a:r>
              <a:rPr lang="de-DE" sz="1200" smtClean="0"/>
              <a:t>the three independent </a:t>
            </a:r>
            <a:r>
              <a:rPr lang="de-DE" sz="1200"/>
              <a:t>clones </a:t>
            </a:r>
            <a:r>
              <a:rPr lang="de-DE" sz="1200" smtClean="0"/>
              <a:t>after transformation for each construct did </a:t>
            </a:r>
            <a:r>
              <a:rPr lang="de-DE" sz="1200"/>
              <a:t>not show the same growth rate as the </a:t>
            </a:r>
            <a:r>
              <a:rPr lang="de-DE" sz="1200" smtClean="0"/>
              <a:t>others, it is labeled as „outlier“ and </a:t>
            </a:r>
            <a:r>
              <a:rPr lang="de-DE" sz="1200"/>
              <a:t>we </a:t>
            </a:r>
            <a:r>
              <a:rPr lang="de-DE" sz="1200" smtClean="0"/>
              <a:t>categorized </a:t>
            </a:r>
            <a:r>
              <a:rPr lang="de-DE" sz="1200"/>
              <a:t>the growth rate </a:t>
            </a:r>
            <a:r>
              <a:rPr lang="de-DE" sz="1200" smtClean="0"/>
              <a:t>according to </a:t>
            </a:r>
            <a:r>
              <a:rPr lang="de-DE" sz="1200"/>
              <a:t>the </a:t>
            </a:r>
            <a:r>
              <a:rPr lang="de-DE" sz="1200" smtClean="0"/>
              <a:t>two similarily </a:t>
            </a:r>
            <a:r>
              <a:rPr lang="de-DE" sz="1200"/>
              <a:t>growing </a:t>
            </a:r>
            <a:r>
              <a:rPr lang="de-DE" sz="1200" smtClean="0"/>
              <a:t>clones. </a:t>
            </a:r>
            <a:r>
              <a:rPr lang="de-DE" sz="1200"/>
              <a:t>A</a:t>
            </a:r>
            <a:r>
              <a:rPr lang="de-DE" sz="1200" smtClean="0"/>
              <a:t>ll rating is relative to the growth of the </a:t>
            </a:r>
            <a:r>
              <a:rPr lang="de-DE" sz="1200"/>
              <a:t>strain with wild type </a:t>
            </a:r>
            <a:r>
              <a:rPr lang="de-DE" sz="1200" smtClean="0"/>
              <a:t>(WT) Abf1 on the same plate.</a:t>
            </a:r>
            <a:endParaRPr lang="de-DE" sz="1200"/>
          </a:p>
        </p:txBody>
      </p:sp>
      <p:sp>
        <p:nvSpPr>
          <p:cNvPr id="28" name="Textfeld 27"/>
          <p:cNvSpPr txBox="1"/>
          <p:nvPr/>
        </p:nvSpPr>
        <p:spPr>
          <a:xfrm>
            <a:off x="0" y="38094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smtClean="0"/>
              <a:t>fig. S2</a:t>
            </a:r>
            <a:endParaRPr lang="de-DE" sz="1400"/>
          </a:p>
        </p:txBody>
      </p:sp>
      <p:sp>
        <p:nvSpPr>
          <p:cNvPr id="2" name="Textfeld 1"/>
          <p:cNvSpPr txBox="1"/>
          <p:nvPr/>
        </p:nvSpPr>
        <p:spPr>
          <a:xfrm>
            <a:off x="-105666" y="1979076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26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/>
          <p:cNvCxnSpPr/>
          <p:nvPr/>
        </p:nvCxnSpPr>
        <p:spPr>
          <a:xfrm>
            <a:off x="3548219" y="1314363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3753757" y="1696117"/>
            <a:ext cx="224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FUS</a:t>
            </a:r>
            <a:r>
              <a:rPr lang="de-DE" baseline="30000" smtClean="0"/>
              <a:t>1-163</a:t>
            </a:r>
            <a:r>
              <a:rPr lang="de-DE" smtClean="0"/>
              <a:t>12E + GR distr.</a:t>
            </a:r>
          </a:p>
        </p:txBody>
      </p:sp>
      <p:cxnSp>
        <p:nvCxnSpPr>
          <p:cNvPr id="4" name="Gerader Verbinder 3"/>
          <p:cNvCxnSpPr/>
          <p:nvPr/>
        </p:nvCxnSpPr>
        <p:spPr>
          <a:xfrm>
            <a:off x="3548219" y="241599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3753757" y="268345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Sup35</a:t>
            </a:r>
            <a:r>
              <a:rPr lang="de-DE" baseline="30000" dirty="0" smtClean="0"/>
              <a:t>1-131</a:t>
            </a:r>
            <a:r>
              <a:rPr lang="de-DE" dirty="0" smtClean="0"/>
              <a:t> </a:t>
            </a:r>
            <a:r>
              <a:rPr lang="de-DE" smtClean="0"/>
              <a:t>+ GR</a:t>
            </a:r>
            <a:r>
              <a:rPr lang="pt-BR" smtClean="0"/>
              <a:t> </a:t>
            </a:r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3547493" y="3471911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753757" y="3551902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cxnSp>
        <p:nvCxnSpPr>
          <p:cNvPr id="9" name="Gerader Verbinder 8"/>
          <p:cNvCxnSpPr/>
          <p:nvPr/>
        </p:nvCxnSpPr>
        <p:spPr>
          <a:xfrm>
            <a:off x="3548219" y="4994658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753757" y="5376412"/>
            <a:ext cx="212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Sup35</a:t>
            </a:r>
            <a:r>
              <a:rPr lang="de-DE" baseline="30000" dirty="0"/>
              <a:t>1-131</a:t>
            </a:r>
            <a:r>
              <a:rPr lang="de-DE" dirty="0"/>
              <a:t> + </a:t>
            </a:r>
            <a:r>
              <a:rPr lang="de-DE" dirty="0" smtClean="0"/>
              <a:t>GR </a:t>
            </a:r>
            <a:r>
              <a:rPr lang="de-DE" err="1" smtClean="0"/>
              <a:t>distr</a:t>
            </a:r>
            <a:r>
              <a:rPr lang="de-DE" smtClean="0"/>
              <a:t>.</a:t>
            </a:r>
            <a:endParaRPr lang="pt-BR" baseline="30000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3548219" y="6096292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547493" y="7190306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753757" y="7270297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6" t="21882" r="26913" b="23350"/>
          <a:stretch/>
        </p:blipFill>
        <p:spPr>
          <a:xfrm>
            <a:off x="1072303" y="1314363"/>
            <a:ext cx="2268305" cy="284117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3" t="14931" r="25154" b="28702"/>
          <a:stretch/>
        </p:blipFill>
        <p:spPr>
          <a:xfrm>
            <a:off x="1087729" y="4994658"/>
            <a:ext cx="2252880" cy="2924176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3753757" y="634888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LS-6</a:t>
            </a:r>
            <a:endParaRPr lang="de-DE" baseline="30000" dirty="0" smtClean="0"/>
          </a:p>
        </p:txBody>
      </p:sp>
      <p:sp>
        <p:nvSpPr>
          <p:cNvPr id="29" name="Textfeld 28"/>
          <p:cNvSpPr txBox="1"/>
          <p:nvPr/>
        </p:nvSpPr>
        <p:spPr>
          <a:xfrm>
            <a:off x="212715" y="1674150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144113" y="2706311"/>
            <a:ext cx="67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31" name="Textfeld 30"/>
          <p:cNvSpPr txBox="1"/>
          <p:nvPr/>
        </p:nvSpPr>
        <p:spPr>
          <a:xfrm>
            <a:off x="271257" y="5443305"/>
            <a:ext cx="4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32" name="Textfeld 31"/>
          <p:cNvSpPr txBox="1"/>
          <p:nvPr/>
        </p:nvSpPr>
        <p:spPr>
          <a:xfrm>
            <a:off x="55790" y="6441222"/>
            <a:ext cx="84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96220" y="3573238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96220" y="7235989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2599854" y="506441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588964" y="237651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-112625" y="797838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496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5" t="25580" r="29683" b="19705"/>
          <a:stretch/>
        </p:blipFill>
        <p:spPr>
          <a:xfrm>
            <a:off x="1061153" y="1321589"/>
            <a:ext cx="2291647" cy="2941459"/>
          </a:xfrm>
          <a:prstGeom prst="rect">
            <a:avLst/>
          </a:prstGeom>
        </p:spPr>
      </p:pic>
      <p:cxnSp>
        <p:nvCxnSpPr>
          <p:cNvPr id="28" name="Gerader Verbinder 27"/>
          <p:cNvCxnSpPr/>
          <p:nvPr/>
        </p:nvCxnSpPr>
        <p:spPr>
          <a:xfrm>
            <a:off x="3531923" y="1423230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784079" y="169341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Pho4</a:t>
            </a:r>
            <a:r>
              <a:rPr lang="de-DE" baseline="30000" smtClean="0"/>
              <a:t>1-249</a:t>
            </a:r>
            <a:endParaRPr lang="de-DE" sz="1200" dirty="0"/>
          </a:p>
        </p:txBody>
      </p:sp>
      <p:cxnSp>
        <p:nvCxnSpPr>
          <p:cNvPr id="30" name="Gerader Verbinder 29"/>
          <p:cNvCxnSpPr/>
          <p:nvPr/>
        </p:nvCxnSpPr>
        <p:spPr>
          <a:xfrm>
            <a:off x="3531923" y="2524864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784079" y="272881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LS-15</a:t>
            </a:r>
            <a:endParaRPr lang="pt-BR" baseline="30000" dirty="0" smtClean="0"/>
          </a:p>
        </p:txBody>
      </p:sp>
      <p:cxnSp>
        <p:nvCxnSpPr>
          <p:cNvPr id="32" name="Gerader Verbinder 31"/>
          <p:cNvCxnSpPr/>
          <p:nvPr/>
        </p:nvCxnSpPr>
        <p:spPr>
          <a:xfrm>
            <a:off x="3531923" y="3504578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3784079" y="3584569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157070" y="1720485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43" name="Textfeld 42"/>
          <p:cNvSpPr txBox="1"/>
          <p:nvPr/>
        </p:nvSpPr>
        <p:spPr>
          <a:xfrm>
            <a:off x="147010" y="2731344"/>
            <a:ext cx="67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</a:t>
            </a:r>
            <a:endParaRPr lang="de-DE"/>
          </a:p>
        </p:txBody>
      </p:sp>
      <p:sp>
        <p:nvSpPr>
          <p:cNvPr id="51" name="Textfeld 50"/>
          <p:cNvSpPr txBox="1"/>
          <p:nvPr/>
        </p:nvSpPr>
        <p:spPr>
          <a:xfrm>
            <a:off x="99117" y="3577637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pic>
        <p:nvPicPr>
          <p:cNvPr id="55" name="Grafik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0" t="19521" r="26357" b="23193"/>
          <a:stretch/>
        </p:blipFill>
        <p:spPr>
          <a:xfrm>
            <a:off x="1066254" y="5003545"/>
            <a:ext cx="2274354" cy="297180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3" t="19636" r="30635" b="23242"/>
          <a:stretch/>
        </p:blipFill>
        <p:spPr>
          <a:xfrm>
            <a:off x="3884403" y="5012010"/>
            <a:ext cx="2387600" cy="296333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337713" y="1326387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1 day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2473060" y="500354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2 days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456271" y="497930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3</a:t>
            </a:r>
            <a:r>
              <a:rPr lang="de-DE" smtClean="0">
                <a:solidFill>
                  <a:schemeClr val="bg1"/>
                </a:solidFill>
              </a:rPr>
              <a:t> days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-109728" y="755744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40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erader Verbinder 34"/>
          <p:cNvCxnSpPr/>
          <p:nvPr/>
        </p:nvCxnSpPr>
        <p:spPr>
          <a:xfrm>
            <a:off x="3538500" y="1454594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3782224" y="1760148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Altered valence 2</a:t>
            </a:r>
            <a:endParaRPr lang="pt-BR" baseline="30000"/>
          </a:p>
        </p:txBody>
      </p:sp>
      <p:cxnSp>
        <p:nvCxnSpPr>
          <p:cNvPr id="37" name="Gerader Verbinder 36"/>
          <p:cNvCxnSpPr/>
          <p:nvPr/>
        </p:nvCxnSpPr>
        <p:spPr>
          <a:xfrm>
            <a:off x="3538500" y="2556228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>
            <a:off x="3537774" y="3535942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3782224" y="3615933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41" name="Textfeld 40"/>
          <p:cNvSpPr txBox="1"/>
          <p:nvPr/>
        </p:nvSpPr>
        <p:spPr>
          <a:xfrm>
            <a:off x="3782224" y="2804633"/>
            <a:ext cx="260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TDP-43 distr.</a:t>
            </a:r>
            <a:endParaRPr lang="de-DE" sz="1200" dirty="0"/>
          </a:p>
        </p:txBody>
      </p:sp>
      <p:sp>
        <p:nvSpPr>
          <p:cNvPr id="44" name="Textfeld 43"/>
          <p:cNvSpPr txBox="1"/>
          <p:nvPr/>
        </p:nvSpPr>
        <p:spPr>
          <a:xfrm>
            <a:off x="209571" y="1759757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52646" y="2709637"/>
            <a:ext cx="84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8" t="18735" r="25101" b="24190"/>
          <a:stretch/>
        </p:blipFill>
        <p:spPr>
          <a:xfrm>
            <a:off x="1073422" y="1308858"/>
            <a:ext cx="2279378" cy="2928603"/>
          </a:xfrm>
          <a:prstGeom prst="rect">
            <a:avLst/>
          </a:prstGeom>
        </p:spPr>
      </p:pic>
      <p:sp>
        <p:nvSpPr>
          <p:cNvPr id="52" name="Textfeld 51"/>
          <p:cNvSpPr txBox="1"/>
          <p:nvPr/>
        </p:nvSpPr>
        <p:spPr>
          <a:xfrm>
            <a:off x="93076" y="3561993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cxnSp>
        <p:nvCxnSpPr>
          <p:cNvPr id="12" name="Gerader Verbinder 11"/>
          <p:cNvCxnSpPr/>
          <p:nvPr/>
        </p:nvCxnSpPr>
        <p:spPr>
          <a:xfrm>
            <a:off x="3538500" y="5041369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3537774" y="6059183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3782224" y="6101074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782224" y="5330790"/>
            <a:ext cx="208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FUS</a:t>
            </a:r>
            <a:r>
              <a:rPr lang="de-DE" baseline="30000" smtClean="0"/>
              <a:t>1-163</a:t>
            </a:r>
            <a:r>
              <a:rPr lang="de-DE" smtClean="0"/>
              <a:t>12E + Abf1</a:t>
            </a:r>
            <a:r>
              <a:rPr lang="de-DE" baseline="30000" smtClean="0"/>
              <a:t>G4</a:t>
            </a:r>
            <a:endParaRPr lang="de-DE" smtClean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9" t="39386" r="30636" b="26312"/>
          <a:stretch/>
        </p:blipFill>
        <p:spPr>
          <a:xfrm>
            <a:off x="1031771" y="5013484"/>
            <a:ext cx="2321029" cy="1779527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72219" y="5336052"/>
            <a:ext cx="6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151029" y="6138110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-115769" y="776706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41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erader Verbinder 27"/>
          <p:cNvCxnSpPr/>
          <p:nvPr/>
        </p:nvCxnSpPr>
        <p:spPr>
          <a:xfrm>
            <a:off x="3516593" y="1317774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758982" y="1586562"/>
            <a:ext cx="204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Gal4</a:t>
            </a:r>
            <a:r>
              <a:rPr lang="de-DE" baseline="30000"/>
              <a:t>768-881</a:t>
            </a:r>
            <a:r>
              <a:rPr lang="de-DE"/>
              <a:t> shuffle 1</a:t>
            </a:r>
            <a:endParaRPr lang="de-DE" sz="1200" dirty="0"/>
          </a:p>
        </p:txBody>
      </p:sp>
      <p:cxnSp>
        <p:nvCxnSpPr>
          <p:cNvPr id="30" name="Gerader Verbinder 29"/>
          <p:cNvCxnSpPr/>
          <p:nvPr/>
        </p:nvCxnSpPr>
        <p:spPr>
          <a:xfrm>
            <a:off x="3516593" y="2419408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>
            <a:off x="3516593" y="3399122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3758982" y="3479113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cxnSp>
        <p:nvCxnSpPr>
          <p:cNvPr id="35" name="Gerader Verbinder 34"/>
          <p:cNvCxnSpPr/>
          <p:nvPr/>
        </p:nvCxnSpPr>
        <p:spPr>
          <a:xfrm>
            <a:off x="3496896" y="510779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3496896" y="611189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758982" y="6364492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Abf1 </a:t>
            </a:r>
            <a:r>
              <a:rPr lang="de-DE" smtClean="0"/>
              <a:t>WT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>
            <a:off x="153400" y="173707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43" name="Textfeld 42"/>
          <p:cNvSpPr txBox="1"/>
          <p:nvPr/>
        </p:nvSpPr>
        <p:spPr>
          <a:xfrm>
            <a:off x="143339" y="2723523"/>
            <a:ext cx="67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270483" y="5458908"/>
            <a:ext cx="4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45" name="Textfeld 44"/>
          <p:cNvSpPr txBox="1"/>
          <p:nvPr/>
        </p:nvSpPr>
        <p:spPr>
          <a:xfrm>
            <a:off x="55016" y="6378809"/>
            <a:ext cx="84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17479" r="27327" b="28173"/>
          <a:stretch/>
        </p:blipFill>
        <p:spPr>
          <a:xfrm>
            <a:off x="1062511" y="1304196"/>
            <a:ext cx="2278097" cy="2819400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5" t="21174" r="31149" b="38987"/>
          <a:stretch/>
        </p:blipFill>
        <p:spPr>
          <a:xfrm>
            <a:off x="1058141" y="5010261"/>
            <a:ext cx="2306851" cy="2066760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95446" y="3559105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-130050" y="735492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3758982" y="2648524"/>
            <a:ext cx="204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Gal4</a:t>
            </a:r>
            <a:r>
              <a:rPr lang="de-DE" baseline="30000"/>
              <a:t>768-881</a:t>
            </a:r>
            <a:r>
              <a:rPr lang="de-DE"/>
              <a:t> shuffle </a:t>
            </a:r>
            <a:r>
              <a:rPr lang="de-DE" smtClean="0"/>
              <a:t>2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3758982" y="5320085"/>
            <a:ext cx="204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 Gal4</a:t>
            </a:r>
            <a:r>
              <a:rPr lang="de-DE" baseline="30000"/>
              <a:t>768-881</a:t>
            </a:r>
            <a:r>
              <a:rPr lang="de-DE"/>
              <a:t> shuffle </a:t>
            </a:r>
            <a:r>
              <a:rPr lang="de-DE" smtClean="0"/>
              <a:t>3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252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4" t="24478" r="28957" b="19705"/>
          <a:stretch/>
        </p:blipFill>
        <p:spPr>
          <a:xfrm>
            <a:off x="1049571" y="1297844"/>
            <a:ext cx="2315422" cy="2895601"/>
          </a:xfrm>
          <a:prstGeom prst="rect">
            <a:avLst/>
          </a:prstGeom>
        </p:spPr>
      </p:pic>
      <p:cxnSp>
        <p:nvCxnSpPr>
          <p:cNvPr id="15" name="Gerader Verbinder 14"/>
          <p:cNvCxnSpPr/>
          <p:nvPr/>
        </p:nvCxnSpPr>
        <p:spPr>
          <a:xfrm>
            <a:off x="3534779" y="1391414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3534779" y="2493048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3534779" y="3472762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3777168" y="3552753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777168" y="2702101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r>
              <a:rPr lang="de-DE" dirty="0" smtClean="0"/>
              <a:t>IDR1 </a:t>
            </a:r>
            <a:r>
              <a:rPr lang="de-DE" smtClean="0"/>
              <a:t>&amp; IDR2</a:t>
            </a:r>
            <a:r>
              <a:rPr lang="de-DE" baseline="30000" smtClean="0"/>
              <a:t>449-662</a:t>
            </a:r>
            <a:endParaRPr lang="pt-BR" baseline="30000" dirty="0"/>
          </a:p>
        </p:txBody>
      </p:sp>
      <p:sp>
        <p:nvSpPr>
          <p:cNvPr id="23" name="Textfeld 22"/>
          <p:cNvSpPr txBox="1"/>
          <p:nvPr/>
        </p:nvSpPr>
        <p:spPr>
          <a:xfrm>
            <a:off x="150399" y="169854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52016" y="2707353"/>
            <a:ext cx="84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3777168" y="169326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latin typeface="Symbol" panose="05050102010706020507" pitchFamily="18" charset="2"/>
              </a:rPr>
              <a:t>D</a:t>
            </a:r>
            <a:r>
              <a:rPr lang="de-DE" smtClean="0"/>
              <a:t>IDR1</a:t>
            </a:r>
            <a:endParaRPr lang="pt-BR" baseline="30000" dirty="0" smtClean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3" t="12702" r="24602" b="32583"/>
          <a:stretch/>
        </p:blipFill>
        <p:spPr>
          <a:xfrm>
            <a:off x="1070665" y="5026208"/>
            <a:ext cx="2269943" cy="2838451"/>
          </a:xfrm>
          <a:prstGeom prst="rect">
            <a:avLst/>
          </a:prstGeom>
        </p:spPr>
      </p:pic>
      <p:cxnSp>
        <p:nvCxnSpPr>
          <p:cNvPr id="28" name="Gerader Verbinder 27"/>
          <p:cNvCxnSpPr/>
          <p:nvPr/>
        </p:nvCxnSpPr>
        <p:spPr>
          <a:xfrm>
            <a:off x="3554476" y="5045259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777168" y="537379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FUS</a:t>
            </a:r>
            <a:r>
              <a:rPr lang="de-DE" baseline="30000" dirty="0" smtClean="0"/>
              <a:t>1-163</a:t>
            </a:r>
            <a:r>
              <a:rPr lang="de-DE" dirty="0" smtClean="0"/>
              <a:t>12E </a:t>
            </a:r>
            <a:r>
              <a:rPr lang="de-DE" smtClean="0"/>
              <a:t>+ Gal4</a:t>
            </a:r>
            <a:r>
              <a:rPr lang="de-DE" baseline="30000" smtClean="0"/>
              <a:t>G4</a:t>
            </a:r>
            <a:endParaRPr lang="de-DE" dirty="0" smtClean="0"/>
          </a:p>
        </p:txBody>
      </p:sp>
      <p:cxnSp>
        <p:nvCxnSpPr>
          <p:cNvPr id="30" name="Gerader Verbinder 29"/>
          <p:cNvCxnSpPr/>
          <p:nvPr/>
        </p:nvCxnSpPr>
        <p:spPr>
          <a:xfrm>
            <a:off x="3554476" y="6146893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777168" y="6414347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Altered valence 1</a:t>
            </a:r>
            <a:endParaRPr lang="pt-BR" baseline="30000" dirty="0" smtClean="0"/>
          </a:p>
        </p:txBody>
      </p:sp>
      <p:cxnSp>
        <p:nvCxnSpPr>
          <p:cNvPr id="32" name="Gerader Verbinder 31"/>
          <p:cNvCxnSpPr/>
          <p:nvPr/>
        </p:nvCxnSpPr>
        <p:spPr>
          <a:xfrm>
            <a:off x="3554476" y="7126607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3777168" y="7206598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>
            <a:off x="208941" y="5453672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36" name="Textfeld 35"/>
          <p:cNvSpPr txBox="1"/>
          <p:nvPr/>
        </p:nvSpPr>
        <p:spPr>
          <a:xfrm>
            <a:off x="45230" y="6418350"/>
            <a:ext cx="86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150399" y="3489690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150399" y="7206598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4" name="Textfeld 33"/>
          <p:cNvSpPr txBox="1"/>
          <p:nvPr/>
        </p:nvSpPr>
        <p:spPr>
          <a:xfrm>
            <a:off x="-116399" y="772068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67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>
            <a:off x="3534909" y="156648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>
            <a:off x="3534909" y="262457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3534909" y="3647829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188"/>
          <a:stretch/>
        </p:blipFill>
        <p:spPr>
          <a:xfrm>
            <a:off x="1046233" y="1311509"/>
            <a:ext cx="2330951" cy="296360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r="-4225"/>
          <a:stretch/>
        </p:blipFill>
        <p:spPr>
          <a:xfrm>
            <a:off x="1052866" y="4966446"/>
            <a:ext cx="2336510" cy="2695834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324565" y="19101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324565" y="28488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3739815" y="3691373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148940" y="372522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3739815" y="288426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NCS-506-Flag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739815" y="1736312"/>
            <a:ext cx="225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FUS</a:t>
            </a:r>
            <a:r>
              <a:rPr lang="en-US" baseline="30000" smtClean="0"/>
              <a:t>1-163</a:t>
            </a:r>
            <a:r>
              <a:rPr lang="en-US" smtClean="0"/>
              <a:t>12E </a:t>
            </a:r>
            <a:r>
              <a:rPr lang="en-US"/>
              <a:t>+ </a:t>
            </a:r>
            <a:r>
              <a:rPr lang="en-US" smtClean="0"/>
              <a:t>Gal4</a:t>
            </a:r>
            <a:r>
              <a:rPr lang="en-US" baseline="30000" smtClean="0"/>
              <a:t>G4</a:t>
            </a:r>
          </a:p>
          <a:p>
            <a:r>
              <a:rPr lang="en-US" smtClean="0"/>
              <a:t>all </a:t>
            </a:r>
            <a:r>
              <a:rPr lang="en-US" smtClean="0">
                <a:latin typeface="Symbol" panose="05050102010706020507" pitchFamily="18" charset="2"/>
              </a:rPr>
              <a:t>D</a:t>
            </a:r>
            <a:r>
              <a:rPr lang="en-US" smtClean="0"/>
              <a:t>E/D</a:t>
            </a:r>
            <a:endParaRPr lang="de-DE"/>
          </a:p>
        </p:txBody>
      </p:sp>
      <p:sp>
        <p:nvSpPr>
          <p:cNvPr id="27" name="Textfeld 26"/>
          <p:cNvSpPr txBox="1"/>
          <p:nvPr/>
        </p:nvSpPr>
        <p:spPr>
          <a:xfrm>
            <a:off x="2357741" y="1342928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1 day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2468704" y="499874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2 days</a:t>
            </a:r>
            <a:endParaRPr lang="de-DE">
              <a:solidFill>
                <a:schemeClr val="bg1"/>
              </a:solidFill>
            </a:endParaRPr>
          </a:p>
        </p:txBody>
      </p:sp>
      <p:cxnSp>
        <p:nvCxnSpPr>
          <p:cNvPr id="29" name="Gerader Verbinder 28"/>
          <p:cNvCxnSpPr/>
          <p:nvPr/>
        </p:nvCxnSpPr>
        <p:spPr>
          <a:xfrm>
            <a:off x="3534907" y="503031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3534907" y="608840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3534907" y="7111663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3739813" y="7155207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>
            <a:off x="3739813" y="6348102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NCS-506-Flag</a:t>
            </a:r>
            <a:endParaRPr lang="de-DE" dirty="0"/>
          </a:p>
        </p:txBody>
      </p:sp>
      <p:sp>
        <p:nvSpPr>
          <p:cNvPr id="34" name="Textfeld 33"/>
          <p:cNvSpPr txBox="1"/>
          <p:nvPr/>
        </p:nvSpPr>
        <p:spPr>
          <a:xfrm>
            <a:off x="3739813" y="5200146"/>
            <a:ext cx="225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FUS</a:t>
            </a:r>
            <a:r>
              <a:rPr lang="en-US" baseline="30000" smtClean="0"/>
              <a:t>1-163</a:t>
            </a:r>
            <a:r>
              <a:rPr lang="en-US" smtClean="0"/>
              <a:t>12E </a:t>
            </a:r>
            <a:r>
              <a:rPr lang="en-US"/>
              <a:t>+ </a:t>
            </a:r>
            <a:r>
              <a:rPr lang="en-US" smtClean="0"/>
              <a:t>Gal4</a:t>
            </a:r>
            <a:r>
              <a:rPr lang="en-US" baseline="30000" smtClean="0"/>
              <a:t>G4</a:t>
            </a:r>
          </a:p>
          <a:p>
            <a:r>
              <a:rPr lang="en-US"/>
              <a:t>all </a:t>
            </a:r>
            <a:r>
              <a:rPr lang="en-US">
                <a:latin typeface="Symbol" panose="05050102010706020507" pitchFamily="18" charset="2"/>
              </a:rPr>
              <a:t>D</a:t>
            </a:r>
            <a:r>
              <a:rPr lang="en-US"/>
              <a:t>E/D</a:t>
            </a:r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-117858" y="759876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0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04" y="1307009"/>
            <a:ext cx="2154535" cy="313741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3715"/>
          <a:stretch/>
        </p:blipFill>
        <p:spPr>
          <a:xfrm>
            <a:off x="1034142" y="5014069"/>
            <a:ext cx="2294274" cy="2863982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3534909" y="165182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3534909" y="270991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3534909" y="3733175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278216" y="1995483"/>
            <a:ext cx="4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336757" y="2934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</a:t>
            </a:r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3739815" y="3776719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161132" y="3723481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739815" y="296961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NCS-17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3739815" y="1955770"/>
            <a:ext cx="225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NCS-508</a:t>
            </a:r>
            <a:endParaRPr lang="de-DE"/>
          </a:p>
        </p:txBody>
      </p:sp>
      <p:sp>
        <p:nvSpPr>
          <p:cNvPr id="32" name="Textfeld 31"/>
          <p:cNvSpPr txBox="1"/>
          <p:nvPr/>
        </p:nvSpPr>
        <p:spPr>
          <a:xfrm>
            <a:off x="2408253" y="1384731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1 day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2493526" y="498481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2 days</a:t>
            </a:r>
            <a:endParaRPr lang="de-DE">
              <a:solidFill>
                <a:schemeClr val="bg1"/>
              </a:solidFill>
            </a:endParaRPr>
          </a:p>
        </p:txBody>
      </p:sp>
      <p:cxnSp>
        <p:nvCxnSpPr>
          <p:cNvPr id="34" name="Gerader Verbinder 33"/>
          <p:cNvCxnSpPr/>
          <p:nvPr/>
        </p:nvCxnSpPr>
        <p:spPr>
          <a:xfrm>
            <a:off x="3534907" y="515789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>
            <a:off x="3534907" y="621598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3534907" y="7239245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3739813" y="7282789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38" name="Textfeld 37"/>
          <p:cNvSpPr txBox="1"/>
          <p:nvPr/>
        </p:nvSpPr>
        <p:spPr>
          <a:xfrm>
            <a:off x="3739813" y="64513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NCS-17</a:t>
            </a:r>
            <a:endParaRPr lang="de-DE" dirty="0"/>
          </a:p>
        </p:txBody>
      </p:sp>
      <p:sp>
        <p:nvSpPr>
          <p:cNvPr id="39" name="Textfeld 38"/>
          <p:cNvSpPr txBox="1"/>
          <p:nvPr/>
        </p:nvSpPr>
        <p:spPr>
          <a:xfrm>
            <a:off x="3739813" y="5449648"/>
            <a:ext cx="225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NCS-508</a:t>
            </a:r>
            <a:endParaRPr lang="de-DE"/>
          </a:p>
        </p:txBody>
      </p:sp>
      <p:sp>
        <p:nvSpPr>
          <p:cNvPr id="40" name="Textfeld 39"/>
          <p:cNvSpPr txBox="1"/>
          <p:nvPr/>
        </p:nvSpPr>
        <p:spPr>
          <a:xfrm>
            <a:off x="2466250" y="673725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2466250" y="326203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-105666" y="747684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4"/>
          <a:stretch/>
        </p:blipFill>
        <p:spPr>
          <a:xfrm>
            <a:off x="1064300" y="1274249"/>
            <a:ext cx="2281969" cy="285581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7"/>
          <a:stretch/>
        </p:blipFill>
        <p:spPr>
          <a:xfrm>
            <a:off x="1064300" y="5023672"/>
            <a:ext cx="2281969" cy="2783123"/>
          </a:xfrm>
          <a:prstGeom prst="rect">
            <a:avLst/>
          </a:prstGeom>
        </p:spPr>
      </p:pic>
      <p:cxnSp>
        <p:nvCxnSpPr>
          <p:cNvPr id="23" name="Gerader Verbinder 22"/>
          <p:cNvCxnSpPr/>
          <p:nvPr/>
        </p:nvCxnSpPr>
        <p:spPr>
          <a:xfrm>
            <a:off x="3526503" y="134264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3526503" y="244427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3526503" y="3423989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3768892" y="3503980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3768892" y="265332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NCS-504</a:t>
            </a:r>
            <a:endParaRPr lang="pt-BR" dirty="0"/>
          </a:p>
        </p:txBody>
      </p:sp>
      <p:sp>
        <p:nvSpPr>
          <p:cNvPr id="28" name="Textfeld 27"/>
          <p:cNvSpPr txBox="1"/>
          <p:nvPr/>
        </p:nvSpPr>
        <p:spPr>
          <a:xfrm>
            <a:off x="219674" y="1649770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62749" y="2658580"/>
            <a:ext cx="84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768892" y="16444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NCS-3</a:t>
            </a:r>
            <a:endParaRPr lang="pt-BR" dirty="0" smtClean="0">
              <a:cs typeface="Arial" panose="020B0604020202020204" pitchFamily="34" charset="0"/>
            </a:endParaRPr>
          </a:p>
        </p:txBody>
      </p:sp>
      <p:cxnSp>
        <p:nvCxnSpPr>
          <p:cNvPr id="31" name="Gerader Verbinder 30"/>
          <p:cNvCxnSpPr/>
          <p:nvPr/>
        </p:nvCxnSpPr>
        <p:spPr>
          <a:xfrm>
            <a:off x="3546200" y="513408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3768892" y="546261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NCS-1010</a:t>
            </a:r>
            <a:endParaRPr lang="de-DE" dirty="0" smtClean="0"/>
          </a:p>
        </p:txBody>
      </p:sp>
      <p:cxnSp>
        <p:nvCxnSpPr>
          <p:cNvPr id="33" name="Gerader Verbinder 32"/>
          <p:cNvCxnSpPr/>
          <p:nvPr/>
        </p:nvCxnSpPr>
        <p:spPr>
          <a:xfrm>
            <a:off x="3546200" y="623571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3768892" y="6503169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NCS-1502</a:t>
            </a:r>
            <a:endParaRPr lang="pt-BR" baseline="30000" dirty="0" smtClean="0"/>
          </a:p>
        </p:txBody>
      </p:sp>
      <p:cxnSp>
        <p:nvCxnSpPr>
          <p:cNvPr id="35" name="Gerader Verbinder 34"/>
          <p:cNvCxnSpPr/>
          <p:nvPr/>
        </p:nvCxnSpPr>
        <p:spPr>
          <a:xfrm>
            <a:off x="3546200" y="7215429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3768892" y="7295420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219674" y="5417091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38" name="Textfeld 37"/>
          <p:cNvSpPr txBox="1"/>
          <p:nvPr/>
        </p:nvSpPr>
        <p:spPr>
          <a:xfrm>
            <a:off x="55963" y="6333001"/>
            <a:ext cx="86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39" name="Textfeld 38"/>
          <p:cNvSpPr txBox="1"/>
          <p:nvPr/>
        </p:nvSpPr>
        <p:spPr>
          <a:xfrm>
            <a:off x="161132" y="3440917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40" name="Textfeld 39"/>
          <p:cNvSpPr txBox="1"/>
          <p:nvPr/>
        </p:nvSpPr>
        <p:spPr>
          <a:xfrm>
            <a:off x="161132" y="7121249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-105666" y="747684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6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83" y="1302904"/>
            <a:ext cx="2337008" cy="32294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"/>
          <a:stretch/>
        </p:blipFill>
        <p:spPr>
          <a:xfrm>
            <a:off x="1066483" y="5028692"/>
            <a:ext cx="2337008" cy="3086100"/>
          </a:xfrm>
          <a:prstGeom prst="rect">
            <a:avLst/>
          </a:prstGeom>
        </p:spPr>
      </p:pic>
      <p:cxnSp>
        <p:nvCxnSpPr>
          <p:cNvPr id="24" name="Gerader Verbinder 23"/>
          <p:cNvCxnSpPr/>
          <p:nvPr/>
        </p:nvCxnSpPr>
        <p:spPr>
          <a:xfrm>
            <a:off x="3538695" y="156209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3538695" y="266373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3538695" y="3643445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3781084" y="3723436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3781084" y="287278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NCS-509</a:t>
            </a:r>
            <a:endParaRPr lang="pt-BR" dirty="0"/>
          </a:p>
        </p:txBody>
      </p:sp>
      <p:sp>
        <p:nvSpPr>
          <p:cNvPr id="29" name="Textfeld 28"/>
          <p:cNvSpPr txBox="1"/>
          <p:nvPr/>
        </p:nvSpPr>
        <p:spPr>
          <a:xfrm>
            <a:off x="207482" y="1869226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50557" y="2878036"/>
            <a:ext cx="84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1" name="Textfeld 30"/>
          <p:cNvSpPr txBox="1"/>
          <p:nvPr/>
        </p:nvSpPr>
        <p:spPr>
          <a:xfrm>
            <a:off x="3781084" y="186395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NCS-1508</a:t>
            </a:r>
            <a:endParaRPr lang="pt-BR" dirty="0" smtClean="0">
              <a:cs typeface="Arial" panose="020B0604020202020204" pitchFamily="34" charset="0"/>
            </a:endParaRPr>
          </a:p>
        </p:txBody>
      </p:sp>
      <p:cxnSp>
        <p:nvCxnSpPr>
          <p:cNvPr id="32" name="Gerader Verbinder 31"/>
          <p:cNvCxnSpPr/>
          <p:nvPr/>
        </p:nvCxnSpPr>
        <p:spPr>
          <a:xfrm>
            <a:off x="3558392" y="523161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3781084" y="552357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NCS-510</a:t>
            </a:r>
            <a:endParaRPr lang="de-DE" dirty="0" smtClean="0"/>
          </a:p>
        </p:txBody>
      </p:sp>
      <p:cxnSp>
        <p:nvCxnSpPr>
          <p:cNvPr id="34" name="Gerader Verbinder 33"/>
          <p:cNvCxnSpPr/>
          <p:nvPr/>
        </p:nvCxnSpPr>
        <p:spPr>
          <a:xfrm>
            <a:off x="3558392" y="633325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781084" y="660070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NCS-21</a:t>
            </a:r>
            <a:endParaRPr lang="pt-BR" baseline="30000" dirty="0" smtClean="0"/>
          </a:p>
        </p:txBody>
      </p:sp>
      <p:cxnSp>
        <p:nvCxnSpPr>
          <p:cNvPr id="36" name="Gerader Verbinder 35"/>
          <p:cNvCxnSpPr/>
          <p:nvPr/>
        </p:nvCxnSpPr>
        <p:spPr>
          <a:xfrm>
            <a:off x="3558392" y="7312965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3781084" y="7392956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38" name="Textfeld 37"/>
          <p:cNvSpPr txBox="1"/>
          <p:nvPr/>
        </p:nvSpPr>
        <p:spPr>
          <a:xfrm>
            <a:off x="148940" y="5465859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9" name="Textfeld 38"/>
          <p:cNvSpPr txBox="1"/>
          <p:nvPr/>
        </p:nvSpPr>
        <p:spPr>
          <a:xfrm>
            <a:off x="43771" y="6532137"/>
            <a:ext cx="86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40" name="Textfeld 39"/>
          <p:cNvSpPr txBox="1"/>
          <p:nvPr/>
        </p:nvSpPr>
        <p:spPr>
          <a:xfrm>
            <a:off x="148940" y="366037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41" name="Textfeld 40"/>
          <p:cNvSpPr txBox="1"/>
          <p:nvPr/>
        </p:nvSpPr>
        <p:spPr>
          <a:xfrm>
            <a:off x="148940" y="7396585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42" name="Textfeld 41"/>
          <p:cNvSpPr txBox="1"/>
          <p:nvPr/>
        </p:nvSpPr>
        <p:spPr>
          <a:xfrm>
            <a:off x="2620682" y="285105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2620682" y="516347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-117858" y="759876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8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>
            <a:off x="3519611" y="1367536"/>
            <a:ext cx="0" cy="536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>
            <a:off x="3519611" y="2565668"/>
            <a:ext cx="0" cy="363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3519611" y="3004640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t="18607"/>
          <a:stretch/>
        </p:blipFill>
        <p:spPr>
          <a:xfrm flipH="1">
            <a:off x="1053330" y="1291336"/>
            <a:ext cx="2311661" cy="243010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t="17639" r="1756"/>
          <a:stretch/>
        </p:blipFill>
        <p:spPr>
          <a:xfrm>
            <a:off x="1085087" y="4992624"/>
            <a:ext cx="2278381" cy="2443282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278216" y="1458200"/>
            <a:ext cx="4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++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6757" y="2565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3645024" y="3004640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645024" y="254881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NCS-44</a:t>
            </a:r>
            <a:endParaRPr lang="pt-BR" dirty="0"/>
          </a:p>
        </p:txBody>
      </p:sp>
      <p:sp>
        <p:nvSpPr>
          <p:cNvPr id="23" name="Textfeld 22"/>
          <p:cNvSpPr txBox="1"/>
          <p:nvPr/>
        </p:nvSpPr>
        <p:spPr>
          <a:xfrm>
            <a:off x="3645024" y="14509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NCS-38</a:t>
            </a:r>
            <a:endParaRPr lang="pt-BR" dirty="0" smtClean="0"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161132" y="303553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cxnSp>
        <p:nvCxnSpPr>
          <p:cNvPr id="25" name="Gerader Verbinder 24"/>
          <p:cNvCxnSpPr/>
          <p:nvPr/>
        </p:nvCxnSpPr>
        <p:spPr>
          <a:xfrm>
            <a:off x="3519611" y="1951736"/>
            <a:ext cx="0" cy="536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3645024" y="2022468"/>
            <a:ext cx="229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(not part of this study)</a:t>
            </a:r>
            <a:endParaRPr lang="pt-BR" dirty="0" smtClean="0">
              <a:cs typeface="Arial" panose="020B0604020202020204" pitchFamily="34" charset="0"/>
            </a:endParaRPr>
          </a:p>
        </p:txBody>
      </p:sp>
      <p:cxnSp>
        <p:nvCxnSpPr>
          <p:cNvPr id="27" name="Gerader Verbinder 26"/>
          <p:cNvCxnSpPr/>
          <p:nvPr/>
        </p:nvCxnSpPr>
        <p:spPr>
          <a:xfrm>
            <a:off x="3519611" y="5056124"/>
            <a:ext cx="0" cy="536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3519611" y="6254256"/>
            <a:ext cx="0" cy="3634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3519611" y="6693228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3645024" y="6693228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3645024" y="623740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NCS-44</a:t>
            </a:r>
            <a:endParaRPr lang="pt-BR" dirty="0"/>
          </a:p>
        </p:txBody>
      </p:sp>
      <p:sp>
        <p:nvSpPr>
          <p:cNvPr id="32" name="Textfeld 31"/>
          <p:cNvSpPr txBox="1"/>
          <p:nvPr/>
        </p:nvSpPr>
        <p:spPr>
          <a:xfrm>
            <a:off x="3645024" y="513955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NCS-38</a:t>
            </a:r>
            <a:endParaRPr lang="pt-BR" dirty="0" smtClean="0">
              <a:cs typeface="Arial" panose="020B0604020202020204" pitchFamily="34" charset="0"/>
            </a:endParaRPr>
          </a:p>
        </p:txBody>
      </p:sp>
      <p:cxnSp>
        <p:nvCxnSpPr>
          <p:cNvPr id="33" name="Gerader Verbinder 32"/>
          <p:cNvCxnSpPr/>
          <p:nvPr/>
        </p:nvCxnSpPr>
        <p:spPr>
          <a:xfrm>
            <a:off x="3519611" y="5640324"/>
            <a:ext cx="0" cy="5361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3645024" y="5711056"/>
            <a:ext cx="229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(not part of this study)</a:t>
            </a:r>
            <a:endParaRPr lang="pt-BR" dirty="0" smtClean="0">
              <a:cs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659205" y="1237919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1 day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2668278" y="494976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2 days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-105666" y="747684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75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0" t="23183" r="26471" b="23267"/>
          <a:stretch/>
        </p:blipFill>
        <p:spPr>
          <a:xfrm>
            <a:off x="1037075" y="4981258"/>
            <a:ext cx="2246812" cy="2778034"/>
          </a:xfrm>
          <a:prstGeom prst="rect">
            <a:avLst/>
          </a:prstGeom>
        </p:spPr>
      </p:pic>
      <p:cxnSp>
        <p:nvCxnSpPr>
          <p:cNvPr id="11" name="Gerader Verbinder 10"/>
          <p:cNvCxnSpPr/>
          <p:nvPr/>
        </p:nvCxnSpPr>
        <p:spPr>
          <a:xfrm>
            <a:off x="3551603" y="5045262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772845" y="531271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LS-8</a:t>
            </a:r>
            <a:endParaRPr lang="de-DE" dirty="0" smtClean="0"/>
          </a:p>
        </p:txBody>
      </p:sp>
      <p:cxnSp>
        <p:nvCxnSpPr>
          <p:cNvPr id="13" name="Gerader Verbinder 12"/>
          <p:cNvCxnSpPr/>
          <p:nvPr/>
        </p:nvCxnSpPr>
        <p:spPr>
          <a:xfrm>
            <a:off x="3551603" y="6146896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3772845" y="6414350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Sup35</a:t>
            </a:r>
            <a:r>
              <a:rPr lang="pt-BR" baseline="30000" dirty="0" smtClean="0"/>
              <a:t>1-131</a:t>
            </a:r>
            <a:r>
              <a:rPr lang="de-DE" dirty="0" smtClean="0"/>
              <a:t> </a:t>
            </a:r>
            <a:r>
              <a:rPr lang="de-DE"/>
              <a:t>+ </a:t>
            </a:r>
            <a:r>
              <a:rPr lang="de-DE" smtClean="0"/>
              <a:t>Gal4</a:t>
            </a:r>
            <a:r>
              <a:rPr lang="de-DE" baseline="30000" smtClean="0"/>
              <a:t>G4</a:t>
            </a:r>
            <a:endParaRPr lang="pt-BR" baseline="30000" dirty="0"/>
          </a:p>
        </p:txBody>
      </p:sp>
      <p:cxnSp>
        <p:nvCxnSpPr>
          <p:cNvPr id="15" name="Gerader Verbinder 14"/>
          <p:cNvCxnSpPr/>
          <p:nvPr/>
        </p:nvCxnSpPr>
        <p:spPr>
          <a:xfrm>
            <a:off x="3551603" y="7126610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3772845" y="7206601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7" t="18482" r="27546" b="24274"/>
          <a:stretch/>
        </p:blipFill>
        <p:spPr>
          <a:xfrm>
            <a:off x="989450" y="1274529"/>
            <a:ext cx="2360023" cy="2969623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>
            <a:off x="3530456" y="1351454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3772845" y="1618908"/>
            <a:ext cx="238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Abf1 IDR1</a:t>
            </a:r>
            <a:r>
              <a:rPr lang="de-DE" baseline="30000" dirty="0" smtClean="0"/>
              <a:t>87-311</a:t>
            </a:r>
            <a:r>
              <a:rPr lang="de-DE" dirty="0" smtClean="0"/>
              <a:t> </a:t>
            </a:r>
            <a:r>
              <a:rPr lang="de-DE" smtClean="0"/>
              <a:t>+ Gal4</a:t>
            </a:r>
            <a:r>
              <a:rPr lang="de-DE" baseline="30000" smtClean="0"/>
              <a:t>G4</a:t>
            </a:r>
            <a:endParaRPr lang="de-DE" dirty="0" smtClean="0"/>
          </a:p>
        </p:txBody>
      </p:sp>
      <p:cxnSp>
        <p:nvCxnSpPr>
          <p:cNvPr id="21" name="Gerader Verbinder 20"/>
          <p:cNvCxnSpPr/>
          <p:nvPr/>
        </p:nvCxnSpPr>
        <p:spPr>
          <a:xfrm>
            <a:off x="3530456" y="2453088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3772845" y="272054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Rap1</a:t>
            </a:r>
            <a:r>
              <a:rPr lang="pt-BR" baseline="30000" dirty="0" smtClean="0"/>
              <a:t>231-361</a:t>
            </a:r>
            <a:r>
              <a:rPr lang="de-DE" dirty="0"/>
              <a:t> </a:t>
            </a:r>
            <a:r>
              <a:rPr lang="de-DE"/>
              <a:t>+ </a:t>
            </a:r>
            <a:r>
              <a:rPr lang="de-DE" smtClean="0"/>
              <a:t>Gal4</a:t>
            </a:r>
            <a:r>
              <a:rPr lang="de-DE" baseline="30000" smtClean="0"/>
              <a:t>G4</a:t>
            </a:r>
            <a:endParaRPr lang="pt-BR" baseline="30000" dirty="0" smtClean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3530456" y="3432802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3772845" y="3512793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39572" y="2759420"/>
            <a:ext cx="8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88557" y="5287067"/>
            <a:ext cx="77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31" name="Textfeld 30"/>
          <p:cNvSpPr txBox="1"/>
          <p:nvPr/>
        </p:nvSpPr>
        <p:spPr>
          <a:xfrm>
            <a:off x="88557" y="6268820"/>
            <a:ext cx="77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32" name="Textfeld 31"/>
          <p:cNvSpPr txBox="1"/>
          <p:nvPr/>
        </p:nvSpPr>
        <p:spPr>
          <a:xfrm>
            <a:off x="88557" y="1837311"/>
            <a:ext cx="77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92646" y="3592785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4" name="Textfeld 33"/>
          <p:cNvSpPr txBox="1"/>
          <p:nvPr/>
        </p:nvSpPr>
        <p:spPr>
          <a:xfrm>
            <a:off x="92646" y="7145798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2521604" y="562786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-105666" y="759876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69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/>
          <p:cNvCxnSpPr/>
          <p:nvPr/>
        </p:nvCxnSpPr>
        <p:spPr>
          <a:xfrm>
            <a:off x="3515111" y="4817919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/>
          <p:nvPr/>
        </p:nvCxnSpPr>
        <p:spPr>
          <a:xfrm>
            <a:off x="3515111" y="5797633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>
            <a:off x="3513659" y="1435430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3513659" y="2537064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513659" y="3516778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" r="10816"/>
          <a:stretch/>
        </p:blipFill>
        <p:spPr>
          <a:xfrm>
            <a:off x="1047579" y="1321805"/>
            <a:ext cx="2317413" cy="2843672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7" r="11515"/>
          <a:stretch/>
        </p:blipFill>
        <p:spPr>
          <a:xfrm>
            <a:off x="1066463" y="4662369"/>
            <a:ext cx="2298529" cy="1750161"/>
          </a:xfrm>
          <a:prstGeom prst="rect">
            <a:avLst/>
          </a:prstGeom>
        </p:spPr>
      </p:pic>
      <p:sp>
        <p:nvSpPr>
          <p:cNvPr id="47" name="Textfeld 46"/>
          <p:cNvSpPr txBox="1"/>
          <p:nvPr/>
        </p:nvSpPr>
        <p:spPr>
          <a:xfrm>
            <a:off x="253832" y="1715248"/>
            <a:ext cx="4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 dirty="0"/>
          </a:p>
        </p:txBody>
      </p:sp>
      <p:sp>
        <p:nvSpPr>
          <p:cNvPr id="49" name="Textfeld 48"/>
          <p:cNvSpPr txBox="1"/>
          <p:nvPr/>
        </p:nvSpPr>
        <p:spPr>
          <a:xfrm>
            <a:off x="3765420" y="3579188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51" name="Textfeld 50"/>
          <p:cNvSpPr txBox="1"/>
          <p:nvPr/>
        </p:nvSpPr>
        <p:spPr>
          <a:xfrm>
            <a:off x="3765420" y="1720716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Sup35</a:t>
            </a:r>
            <a:r>
              <a:rPr lang="pt-BR" baseline="30000" smtClean="0">
                <a:cs typeface="Arial" panose="020B0604020202020204" pitchFamily="34" charset="0"/>
              </a:rPr>
              <a:t>1-131</a:t>
            </a:r>
            <a:r>
              <a:rPr lang="pt-BR" smtClean="0">
                <a:cs typeface="Arial" panose="020B0604020202020204" pitchFamily="34" charset="0"/>
              </a:rPr>
              <a:t> + p65 distr.</a:t>
            </a:r>
            <a:endParaRPr lang="pt-BR" dirty="0" smtClean="0">
              <a:cs typeface="Arial" panose="020B0604020202020204" pitchFamily="34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136748" y="3571981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3765420" y="2800216"/>
            <a:ext cx="229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(not part of this study)</a:t>
            </a:r>
            <a:endParaRPr lang="pt-BR" dirty="0" smtClean="0"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195290" y="4939016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3765420" y="5786956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136748" y="5779749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58" name="Textfeld 57"/>
          <p:cNvSpPr txBox="1"/>
          <p:nvPr/>
        </p:nvSpPr>
        <p:spPr>
          <a:xfrm>
            <a:off x="3765420" y="5007984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FUS</a:t>
            </a:r>
            <a:r>
              <a:rPr lang="en-US" baseline="30000"/>
              <a:t>1-163</a:t>
            </a:r>
            <a:r>
              <a:rPr lang="en-US"/>
              <a:t>12E </a:t>
            </a:r>
            <a:r>
              <a:rPr lang="en-US" smtClean="0"/>
              <a:t>+ EM</a:t>
            </a:r>
            <a:endParaRPr lang="pt-BR" dirty="0" smtClean="0"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-130050" y="747684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  <p:pic>
        <p:nvPicPr>
          <p:cNvPr id="19" name="Bildplatzhalter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4" t="26288" r="34806" b="35735"/>
          <a:stretch/>
        </p:blipFill>
        <p:spPr>
          <a:xfrm>
            <a:off x="1045589" y="7120128"/>
            <a:ext cx="2319403" cy="1887939"/>
          </a:xfrm>
          <a:prstGeom prst="rect">
            <a:avLst/>
          </a:prstGeom>
        </p:spPr>
      </p:pic>
      <p:cxnSp>
        <p:nvCxnSpPr>
          <p:cNvPr id="20" name="Gerader Verbinder 19"/>
          <p:cNvCxnSpPr/>
          <p:nvPr/>
        </p:nvCxnSpPr>
        <p:spPr>
          <a:xfrm>
            <a:off x="3509015" y="735995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3509015" y="8339665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195290" y="7481048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3759324" y="8328988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136748" y="8321781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3759324" y="7550016"/>
            <a:ext cx="285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FUS</a:t>
            </a:r>
            <a:r>
              <a:rPr lang="en-US" baseline="30000"/>
              <a:t>1-163</a:t>
            </a:r>
            <a:r>
              <a:rPr lang="en-US"/>
              <a:t>12E </a:t>
            </a:r>
            <a:r>
              <a:rPr lang="en-US" smtClean="0"/>
              <a:t>+ </a:t>
            </a:r>
            <a:r>
              <a:rPr lang="pt-BR" smtClean="0">
                <a:cs typeface="Arial" panose="020B0604020202020204" pitchFamily="34" charset="0"/>
              </a:rPr>
              <a:t>Gal4</a:t>
            </a:r>
            <a:r>
              <a:rPr lang="pt-BR" baseline="30000" smtClean="0">
                <a:cs typeface="Arial" panose="020B0604020202020204" pitchFamily="34" charset="0"/>
              </a:rPr>
              <a:t>G4</a:t>
            </a:r>
            <a:r>
              <a:rPr lang="pt-BR" smtClean="0">
                <a:cs typeface="Arial" panose="020B0604020202020204" pitchFamily="34" charset="0"/>
              </a:rPr>
              <a:t> shuffle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7" t="17619" r="32457" b="19524"/>
          <a:stretch/>
        </p:blipFill>
        <p:spPr>
          <a:xfrm>
            <a:off x="1051273" y="1280478"/>
            <a:ext cx="2325911" cy="3109698"/>
          </a:xfrm>
          <a:prstGeom prst="rect">
            <a:avLst/>
          </a:prstGeom>
        </p:spPr>
      </p:pic>
      <p:cxnSp>
        <p:nvCxnSpPr>
          <p:cNvPr id="4" name="Gerader Verbinder 3"/>
          <p:cNvCxnSpPr/>
          <p:nvPr/>
        </p:nvCxnSpPr>
        <p:spPr>
          <a:xfrm>
            <a:off x="3538043" y="1520774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/>
          <p:nvPr/>
        </p:nvCxnSpPr>
        <p:spPr>
          <a:xfrm>
            <a:off x="3538043" y="2622408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3538043" y="3587052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753228" y="3667043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753228" y="1788228"/>
            <a:ext cx="21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not part of this study</a:t>
            </a:r>
            <a:endParaRPr lang="pt-BR" baseline="30000" dirty="0" smtClean="0"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6748" y="366704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753228" y="288986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Sup35</a:t>
            </a:r>
            <a:r>
              <a:rPr lang="pt-BR" baseline="30000" smtClean="0">
                <a:cs typeface="Arial" panose="020B0604020202020204" pitchFamily="34" charset="0"/>
              </a:rPr>
              <a:t>1-131</a:t>
            </a:r>
            <a:r>
              <a:rPr lang="pt-BR" smtClean="0">
                <a:cs typeface="Arial" panose="020B0604020202020204" pitchFamily="34" charset="0"/>
              </a:rPr>
              <a:t> + EM</a:t>
            </a:r>
            <a:endParaRPr lang="pt-BR" dirty="0" smtClean="0"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53832" y="2889862"/>
            <a:ext cx="4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-130050" y="759876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  <p:pic>
        <p:nvPicPr>
          <p:cNvPr id="14" name="Bildplatzhalter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42228" r="30882" b="19837"/>
          <a:stretch/>
        </p:blipFill>
        <p:spPr>
          <a:xfrm>
            <a:off x="1048512" y="4988366"/>
            <a:ext cx="2304288" cy="1895523"/>
          </a:xfrm>
          <a:prstGeom prst="rect">
            <a:avLst/>
          </a:prstGeom>
        </p:spPr>
      </p:pic>
      <p:cxnSp>
        <p:nvCxnSpPr>
          <p:cNvPr id="15" name="Gerader Verbinder 14"/>
          <p:cNvCxnSpPr/>
          <p:nvPr/>
        </p:nvCxnSpPr>
        <p:spPr>
          <a:xfrm>
            <a:off x="3531947" y="5030328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3531947" y="5994972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747132" y="6074963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136748" y="6074963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3747132" y="5297782"/>
            <a:ext cx="274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FUS</a:t>
            </a:r>
            <a:r>
              <a:rPr lang="pt-BR" baseline="30000" smtClean="0">
                <a:cs typeface="Arial" panose="020B0604020202020204" pitchFamily="34" charset="0"/>
              </a:rPr>
              <a:t>1-163</a:t>
            </a:r>
            <a:r>
              <a:rPr lang="pt-BR" smtClean="0">
                <a:cs typeface="Arial" panose="020B0604020202020204" pitchFamily="34" charset="0"/>
              </a:rPr>
              <a:t>12E + Gal4</a:t>
            </a:r>
            <a:r>
              <a:rPr lang="pt-BR" baseline="30000" smtClean="0">
                <a:cs typeface="Arial" panose="020B0604020202020204" pitchFamily="34" charset="0"/>
              </a:rPr>
              <a:t>G4</a:t>
            </a:r>
            <a:r>
              <a:rPr lang="pt-BR" smtClean="0">
                <a:cs typeface="Arial" panose="020B0604020202020204" pitchFamily="34" charset="0"/>
              </a:rPr>
              <a:t> distr. II</a:t>
            </a:r>
            <a:endParaRPr lang="pt-BR" dirty="0" smtClean="0"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36748" y="5297782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9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1" b="35487"/>
          <a:stretch/>
        </p:blipFill>
        <p:spPr>
          <a:xfrm>
            <a:off x="1031669" y="1309371"/>
            <a:ext cx="2333323" cy="176098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51" b="31627"/>
          <a:stretch/>
        </p:blipFill>
        <p:spPr>
          <a:xfrm>
            <a:off x="1031669" y="3620771"/>
            <a:ext cx="2345515" cy="1862581"/>
          </a:xfrm>
          <a:prstGeom prst="rect">
            <a:avLst/>
          </a:prstGeom>
        </p:spPr>
      </p:pic>
      <p:cxnSp>
        <p:nvCxnSpPr>
          <p:cNvPr id="10" name="Gerader Verbinder 9"/>
          <p:cNvCxnSpPr/>
          <p:nvPr/>
        </p:nvCxnSpPr>
        <p:spPr>
          <a:xfrm>
            <a:off x="3537512" y="138557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3537512" y="2365285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146473" y="1700307"/>
            <a:ext cx="65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148940" y="2439649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3597780" y="2446856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597780" y="1651628"/>
            <a:ext cx="215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NCS-21 hydro→polar</a:t>
            </a:r>
            <a:endParaRPr lang="pt-BR" dirty="0" smtClean="0"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656086" y="1340535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1 day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656086" y="363709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2 days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-117858" y="759876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  <p:cxnSp>
        <p:nvCxnSpPr>
          <p:cNvPr id="13" name="Gerader Verbinder 12"/>
          <p:cNvCxnSpPr/>
          <p:nvPr/>
        </p:nvCxnSpPr>
        <p:spPr>
          <a:xfrm>
            <a:off x="3519224" y="375691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3519224" y="4736629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579492" y="4818200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3579492" y="4022972"/>
            <a:ext cx="215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cs typeface="Arial" panose="020B0604020202020204" pitchFamily="34" charset="0"/>
              </a:rPr>
              <a:t>NCS-21 hydro→polar</a:t>
            </a:r>
            <a:endParaRPr lang="pt-BR" dirty="0" smtClean="0"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40377" y="3986307"/>
            <a:ext cx="65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142844" y="4725649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60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/>
          <p:cNvCxnSpPr/>
          <p:nvPr/>
        </p:nvCxnSpPr>
        <p:spPr>
          <a:xfrm>
            <a:off x="3550013" y="1422586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3788604" y="1682801"/>
            <a:ext cx="263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FUS</a:t>
            </a:r>
            <a:r>
              <a:rPr lang="de-DE" baseline="30000" dirty="0" smtClean="0"/>
              <a:t>1-163</a:t>
            </a:r>
            <a:r>
              <a:rPr lang="de-DE" dirty="0" smtClean="0"/>
              <a:t>12E </a:t>
            </a:r>
            <a:r>
              <a:rPr lang="de-DE" dirty="0"/>
              <a:t>+ </a:t>
            </a:r>
            <a:r>
              <a:rPr lang="de-DE" smtClean="0"/>
              <a:t>Gal4</a:t>
            </a:r>
            <a:r>
              <a:rPr lang="de-DE" baseline="30000" smtClean="0"/>
              <a:t>G4 </a:t>
            </a:r>
            <a:r>
              <a:rPr lang="de-DE" smtClean="0"/>
              <a:t>distr.</a:t>
            </a:r>
            <a:endParaRPr lang="de-DE" baseline="30000" dirty="0" smtClean="0"/>
          </a:p>
        </p:txBody>
      </p:sp>
      <p:cxnSp>
        <p:nvCxnSpPr>
          <p:cNvPr id="4" name="Gerader Verbinder 3"/>
          <p:cNvCxnSpPr/>
          <p:nvPr/>
        </p:nvCxnSpPr>
        <p:spPr>
          <a:xfrm>
            <a:off x="3550013" y="2524220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3788604" y="2742906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</a:t>
            </a:r>
            <a:r>
              <a:rPr lang="de-DE" smtClean="0"/>
              <a:t>. phaffii</a:t>
            </a:r>
            <a:endParaRPr lang="pt-BR" dirty="0" smtClean="0"/>
          </a:p>
        </p:txBody>
      </p:sp>
      <p:cxnSp>
        <p:nvCxnSpPr>
          <p:cNvPr id="6" name="Gerader Verbinder 5"/>
          <p:cNvCxnSpPr/>
          <p:nvPr/>
        </p:nvCxnSpPr>
        <p:spPr>
          <a:xfrm>
            <a:off x="3550013" y="3503934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788604" y="3583925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2" t="21192" r="25372" b="23125"/>
          <a:stretch/>
        </p:blipFill>
        <p:spPr>
          <a:xfrm>
            <a:off x="1084083" y="1315330"/>
            <a:ext cx="2280909" cy="2888674"/>
          </a:xfrm>
          <a:prstGeom prst="rect">
            <a:avLst/>
          </a:prstGeom>
        </p:spPr>
      </p:pic>
      <p:cxnSp>
        <p:nvCxnSpPr>
          <p:cNvPr id="18" name="Gerader Verbinder 17"/>
          <p:cNvCxnSpPr/>
          <p:nvPr/>
        </p:nvCxnSpPr>
        <p:spPr>
          <a:xfrm>
            <a:off x="3558407" y="5324603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788604" y="564425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LS-2</a:t>
            </a:r>
            <a:endParaRPr lang="de-DE" dirty="0" smtClean="0"/>
          </a:p>
        </p:txBody>
      </p:sp>
      <p:cxnSp>
        <p:nvCxnSpPr>
          <p:cNvPr id="20" name="Gerader Verbinder 19"/>
          <p:cNvCxnSpPr/>
          <p:nvPr/>
        </p:nvCxnSpPr>
        <p:spPr>
          <a:xfrm>
            <a:off x="3558407" y="642623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3558407" y="7405951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3788604" y="7485942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3382" r="32561" b="27679"/>
          <a:stretch/>
        </p:blipFill>
        <p:spPr>
          <a:xfrm>
            <a:off x="1084083" y="5033454"/>
            <a:ext cx="2280909" cy="3057553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3788604" y="674321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LS-3</a:t>
            </a:r>
            <a:endParaRPr lang="de-DE" dirty="0" smtClean="0"/>
          </a:p>
        </p:txBody>
      </p:sp>
      <p:sp>
        <p:nvSpPr>
          <p:cNvPr id="28" name="Textfeld 27"/>
          <p:cNvSpPr txBox="1"/>
          <p:nvPr/>
        </p:nvSpPr>
        <p:spPr>
          <a:xfrm>
            <a:off x="159179" y="1739027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81372" y="2681059"/>
            <a:ext cx="80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81372" y="5694425"/>
            <a:ext cx="80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1" name="Textfeld 30"/>
          <p:cNvSpPr txBox="1"/>
          <p:nvPr/>
        </p:nvSpPr>
        <p:spPr>
          <a:xfrm>
            <a:off x="81372" y="6706572"/>
            <a:ext cx="80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7" name="Textfeld 26"/>
          <p:cNvSpPr txBox="1"/>
          <p:nvPr/>
        </p:nvSpPr>
        <p:spPr>
          <a:xfrm>
            <a:off x="101225" y="3507060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2" name="Textfeld 31"/>
          <p:cNvSpPr txBox="1"/>
          <p:nvPr/>
        </p:nvSpPr>
        <p:spPr>
          <a:xfrm>
            <a:off x="101225" y="7447677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-105666" y="735492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02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r Verbinder 7"/>
          <p:cNvCxnSpPr/>
          <p:nvPr/>
        </p:nvCxnSpPr>
        <p:spPr>
          <a:xfrm>
            <a:off x="3563903" y="5071968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3563903" y="6173602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776009" y="6431531"/>
            <a:ext cx="188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Reb1</a:t>
            </a:r>
            <a:r>
              <a:rPr lang="pt-BR" baseline="30000" smtClean="0"/>
              <a:t>1-120</a:t>
            </a:r>
            <a:r>
              <a:rPr lang="pt-BR" smtClean="0"/>
              <a:t> </a:t>
            </a:r>
            <a:r>
              <a:rPr lang="pt-BR" baseline="30000" smtClean="0"/>
              <a:t>(PKEEEEGGL)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3563903" y="7229516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776009" y="7309507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5" t="16971" r="31973" b="27396"/>
          <a:stretch/>
        </p:blipFill>
        <p:spPr>
          <a:xfrm>
            <a:off x="1069744" y="5022671"/>
            <a:ext cx="2253447" cy="28860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3776009" y="535715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LS-14</a:t>
            </a:r>
            <a:endParaRPr lang="de-DE" dirty="0" smtClean="0"/>
          </a:p>
        </p:txBody>
      </p:sp>
      <p:cxnSp>
        <p:nvCxnSpPr>
          <p:cNvPr id="18" name="Gerader Verbinder 17"/>
          <p:cNvCxnSpPr/>
          <p:nvPr/>
        </p:nvCxnSpPr>
        <p:spPr>
          <a:xfrm>
            <a:off x="3544502" y="1444216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3544502" y="2545850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3544502" y="3525564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3776009" y="3605555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8" t="19154" r="24379" b="24540"/>
          <a:stretch/>
        </p:blipFill>
        <p:spPr>
          <a:xfrm>
            <a:off x="1069744" y="1309417"/>
            <a:ext cx="2277535" cy="2921000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3776009" y="173572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LS-9</a:t>
            </a:r>
            <a:endParaRPr lang="de-DE" dirty="0" smtClean="0"/>
          </a:p>
        </p:txBody>
      </p:sp>
      <p:sp>
        <p:nvSpPr>
          <p:cNvPr id="25" name="Textfeld 24"/>
          <p:cNvSpPr txBox="1"/>
          <p:nvPr/>
        </p:nvSpPr>
        <p:spPr>
          <a:xfrm>
            <a:off x="3776009" y="281069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LS-13</a:t>
            </a:r>
            <a:endParaRPr lang="de-DE" dirty="0" smtClean="0"/>
          </a:p>
        </p:txBody>
      </p:sp>
      <p:sp>
        <p:nvSpPr>
          <p:cNvPr id="26" name="Textfeld 25"/>
          <p:cNvSpPr txBox="1"/>
          <p:nvPr/>
        </p:nvSpPr>
        <p:spPr>
          <a:xfrm>
            <a:off x="173324" y="1818714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7" name="Textfeld 26"/>
          <p:cNvSpPr txBox="1"/>
          <p:nvPr/>
        </p:nvSpPr>
        <p:spPr>
          <a:xfrm>
            <a:off x="103345" y="2760746"/>
            <a:ext cx="79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28" name="Textfeld 27"/>
          <p:cNvSpPr txBox="1"/>
          <p:nvPr/>
        </p:nvSpPr>
        <p:spPr>
          <a:xfrm>
            <a:off x="173324" y="5464576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103485" y="6488673"/>
            <a:ext cx="79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115371" y="3571247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1" name="Textfeld 30"/>
          <p:cNvSpPr txBox="1"/>
          <p:nvPr/>
        </p:nvSpPr>
        <p:spPr>
          <a:xfrm>
            <a:off x="115371" y="7266720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-93474" y="759876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25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/>
          <p:cNvCxnSpPr/>
          <p:nvPr/>
        </p:nvCxnSpPr>
        <p:spPr>
          <a:xfrm>
            <a:off x="3550900" y="144187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3783627" y="1823625"/>
            <a:ext cx="149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S. kudriavzevii</a:t>
            </a:r>
            <a:endParaRPr lang="de-DE" baseline="30000" dirty="0" smtClean="0"/>
          </a:p>
        </p:txBody>
      </p:sp>
      <p:cxnSp>
        <p:nvCxnSpPr>
          <p:cNvPr id="4" name="Gerader Verbinder 3"/>
          <p:cNvCxnSpPr/>
          <p:nvPr/>
        </p:nvCxnSpPr>
        <p:spPr>
          <a:xfrm>
            <a:off x="3550900" y="254350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3783627" y="2798259"/>
            <a:ext cx="114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S. mikatae</a:t>
            </a:r>
            <a:endParaRPr lang="pt-BR" dirty="0" smtClean="0"/>
          </a:p>
        </p:txBody>
      </p:sp>
      <p:cxnSp>
        <p:nvCxnSpPr>
          <p:cNvPr id="6" name="Gerader Verbinder 5"/>
          <p:cNvCxnSpPr/>
          <p:nvPr/>
        </p:nvCxnSpPr>
        <p:spPr>
          <a:xfrm>
            <a:off x="3550174" y="3523219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783627" y="3603210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cxnSp>
        <p:nvCxnSpPr>
          <p:cNvPr id="9" name="Gerader Verbinder 8"/>
          <p:cNvCxnSpPr/>
          <p:nvPr/>
        </p:nvCxnSpPr>
        <p:spPr>
          <a:xfrm>
            <a:off x="3550900" y="5157397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783627" y="5526451"/>
            <a:ext cx="112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S. uvarum</a:t>
            </a:r>
            <a:endParaRPr lang="de-DE" dirty="0" smtClean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3550900" y="625903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550174" y="7238745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783627" y="7318736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783627" y="6449140"/>
            <a:ext cx="14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</a:t>
            </a:r>
            <a:r>
              <a:rPr lang="de-DE" smtClean="0"/>
              <a:t>. delbrueckii</a:t>
            </a:r>
            <a:endParaRPr lang="de-DE" dirty="0" smtClean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9" t="20072" r="28383" b="22092"/>
          <a:stretch/>
        </p:blipFill>
        <p:spPr>
          <a:xfrm>
            <a:off x="1072865" y="1291213"/>
            <a:ext cx="2305051" cy="300037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7" t="12764" r="33085" b="29950"/>
          <a:stretch/>
        </p:blipFill>
        <p:spPr>
          <a:xfrm>
            <a:off x="1072865" y="5009918"/>
            <a:ext cx="2314769" cy="297180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161132" y="1799599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142751" y="2741631"/>
            <a:ext cx="68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161132" y="5507108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64598" y="6473524"/>
            <a:ext cx="84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03179" y="3567124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103179" y="7213829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-105666" y="735492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40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/>
          <p:cNvCxnSpPr/>
          <p:nvPr/>
        </p:nvCxnSpPr>
        <p:spPr>
          <a:xfrm>
            <a:off x="3528256" y="1364066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/>
          <p:cNvCxnSpPr/>
          <p:nvPr/>
        </p:nvCxnSpPr>
        <p:spPr>
          <a:xfrm>
            <a:off x="3528256" y="2465700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/>
          <p:cNvCxnSpPr/>
          <p:nvPr/>
        </p:nvCxnSpPr>
        <p:spPr>
          <a:xfrm>
            <a:off x="3527530" y="3508914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3639011" y="3576205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>
            <a:off x="3528256" y="505426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3528256" y="615589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639011" y="632560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Sup35</a:t>
            </a:r>
            <a:r>
              <a:rPr lang="pt-BR" baseline="30000" smtClean="0"/>
              <a:t>1-131</a:t>
            </a:r>
            <a:r>
              <a:rPr lang="pt-BR" smtClean="0"/>
              <a:t> + p65</a:t>
            </a:r>
            <a:endParaRPr lang="pt-BR" baseline="30000" dirty="0" smtClean="0"/>
          </a:p>
        </p:txBody>
      </p:sp>
      <p:cxnSp>
        <p:nvCxnSpPr>
          <p:cNvPr id="10" name="Gerader Verbinder 9"/>
          <p:cNvCxnSpPr/>
          <p:nvPr/>
        </p:nvCxnSpPr>
        <p:spPr>
          <a:xfrm>
            <a:off x="3527530" y="7186409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639011" y="7215600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3639011" y="175717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FUS</a:t>
            </a:r>
            <a:r>
              <a:rPr lang="de-DE" baseline="30000"/>
              <a:t>1-163</a:t>
            </a:r>
            <a:r>
              <a:rPr lang="de-DE"/>
              <a:t>12E </a:t>
            </a:r>
            <a:r>
              <a:rPr lang="de-DE" smtClean="0"/>
              <a:t>+ p65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639010" y="2635290"/>
            <a:ext cx="256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FUS</a:t>
            </a:r>
            <a:r>
              <a:rPr lang="de-DE" baseline="30000"/>
              <a:t>1-163</a:t>
            </a:r>
            <a:r>
              <a:rPr lang="de-DE"/>
              <a:t>12E </a:t>
            </a:r>
            <a:r>
              <a:rPr lang="de-DE" smtClean="0"/>
              <a:t> + Gal4</a:t>
            </a:r>
            <a:r>
              <a:rPr lang="de-DE" baseline="30000" smtClean="0"/>
              <a:t>G4</a:t>
            </a:r>
            <a:r>
              <a:rPr lang="de-DE" smtClean="0"/>
              <a:t> aromatic clusters</a:t>
            </a:r>
            <a:endParaRPr lang="de-DE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3639011" y="5361669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FUS</a:t>
            </a:r>
            <a:r>
              <a:rPr lang="de-DE" baseline="30000"/>
              <a:t>1-163</a:t>
            </a:r>
            <a:r>
              <a:rPr lang="de-DE"/>
              <a:t>12E </a:t>
            </a:r>
            <a:r>
              <a:rPr lang="de-DE" smtClean="0"/>
              <a:t>+ p65 distr.</a:t>
            </a:r>
            <a:endParaRPr lang="de-DE" dirty="0" smtClean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5" t="18971" r="30889" b="24846"/>
          <a:stretch/>
        </p:blipFill>
        <p:spPr>
          <a:xfrm>
            <a:off x="1071399" y="1321521"/>
            <a:ext cx="2257017" cy="291465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t="17905" r="29072" b="27600"/>
          <a:stretch/>
        </p:blipFill>
        <p:spPr>
          <a:xfrm>
            <a:off x="1071399" y="5008751"/>
            <a:ext cx="2281401" cy="2827020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158714" y="1758359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21" name="Textfeld 20"/>
          <p:cNvSpPr txBox="1"/>
          <p:nvPr/>
        </p:nvSpPr>
        <p:spPr>
          <a:xfrm>
            <a:off x="121362" y="2687691"/>
            <a:ext cx="6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158714" y="5359188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121362" y="6402820"/>
            <a:ext cx="6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42219" y="3581013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42219" y="7185554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-105666" y="772068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1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/>
          <p:cNvCxnSpPr/>
          <p:nvPr/>
        </p:nvCxnSpPr>
        <p:spPr>
          <a:xfrm>
            <a:off x="3546957" y="144187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3744695" y="1654895"/>
            <a:ext cx="102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Reb1</a:t>
            </a:r>
            <a:r>
              <a:rPr lang="de-DE" baseline="30000" smtClean="0"/>
              <a:t>1-420</a:t>
            </a:r>
            <a:endParaRPr lang="pt-BR" baseline="30000" dirty="0" smtClean="0"/>
          </a:p>
        </p:txBody>
      </p:sp>
      <p:cxnSp>
        <p:nvCxnSpPr>
          <p:cNvPr id="6" name="Gerader Verbinder 5"/>
          <p:cNvCxnSpPr/>
          <p:nvPr/>
        </p:nvCxnSpPr>
        <p:spPr>
          <a:xfrm>
            <a:off x="3546231" y="2421585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744695" y="2468918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9" t="41228" r="27438" b="23688"/>
          <a:stretch/>
        </p:blipFill>
        <p:spPr>
          <a:xfrm>
            <a:off x="1053234" y="1309334"/>
            <a:ext cx="2299566" cy="1820075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173324" y="2440616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1" name="Textfeld 20"/>
          <p:cNvSpPr txBox="1"/>
          <p:nvPr/>
        </p:nvSpPr>
        <p:spPr>
          <a:xfrm>
            <a:off x="194514" y="1582501"/>
            <a:ext cx="6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cxnSp>
        <p:nvCxnSpPr>
          <p:cNvPr id="31" name="Gerader Verbinder 30"/>
          <p:cNvCxnSpPr/>
          <p:nvPr/>
        </p:nvCxnSpPr>
        <p:spPr>
          <a:xfrm>
            <a:off x="3546957" y="5122542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3744695" y="538999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LS-1</a:t>
            </a:r>
            <a:endParaRPr lang="de-DE" baseline="30000" dirty="0" smtClean="0"/>
          </a:p>
        </p:txBody>
      </p:sp>
      <p:cxnSp>
        <p:nvCxnSpPr>
          <p:cNvPr id="33" name="Gerader Verbinder 32"/>
          <p:cNvCxnSpPr/>
          <p:nvPr/>
        </p:nvCxnSpPr>
        <p:spPr>
          <a:xfrm>
            <a:off x="3546957" y="6224176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3744695" y="649163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LS-10</a:t>
            </a:r>
            <a:endParaRPr lang="pt-BR" baseline="30000" dirty="0" smtClean="0"/>
          </a:p>
        </p:txBody>
      </p:sp>
      <p:cxnSp>
        <p:nvCxnSpPr>
          <p:cNvPr id="35" name="Gerader Verbinder 34"/>
          <p:cNvCxnSpPr/>
          <p:nvPr/>
        </p:nvCxnSpPr>
        <p:spPr>
          <a:xfrm>
            <a:off x="3546231" y="7203890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3744695" y="7283881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9" t="16804" r="30103" b="26057"/>
          <a:stretch/>
        </p:blipFill>
        <p:spPr>
          <a:xfrm>
            <a:off x="1060704" y="5032464"/>
            <a:ext cx="2292096" cy="2964180"/>
          </a:xfrm>
          <a:prstGeom prst="rect">
            <a:avLst/>
          </a:prstGeom>
        </p:spPr>
      </p:pic>
      <p:sp>
        <p:nvSpPr>
          <p:cNvPr id="38" name="Textfeld 37"/>
          <p:cNvSpPr txBox="1"/>
          <p:nvPr/>
        </p:nvSpPr>
        <p:spPr>
          <a:xfrm>
            <a:off x="173324" y="5444110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9" name="Textfeld 38"/>
          <p:cNvSpPr txBox="1"/>
          <p:nvPr/>
        </p:nvSpPr>
        <p:spPr>
          <a:xfrm>
            <a:off x="96462" y="6376175"/>
            <a:ext cx="8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40" name="Textfeld 39"/>
          <p:cNvSpPr txBox="1"/>
          <p:nvPr/>
        </p:nvSpPr>
        <p:spPr>
          <a:xfrm>
            <a:off x="115371" y="7222921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42" name="Textfeld 41"/>
          <p:cNvSpPr txBox="1"/>
          <p:nvPr/>
        </p:nvSpPr>
        <p:spPr>
          <a:xfrm>
            <a:off x="2529052" y="130933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-93474" y="747684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83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/>
          <p:cNvCxnSpPr/>
          <p:nvPr/>
        </p:nvCxnSpPr>
        <p:spPr>
          <a:xfrm>
            <a:off x="3549676" y="1356736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/>
          <p:cNvCxnSpPr/>
          <p:nvPr/>
        </p:nvCxnSpPr>
        <p:spPr>
          <a:xfrm>
            <a:off x="3549676" y="2458370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/>
          <p:cNvCxnSpPr/>
          <p:nvPr/>
        </p:nvCxnSpPr>
        <p:spPr>
          <a:xfrm>
            <a:off x="3549676" y="3438084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3781183" y="3505375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>
            <a:off x="3564961" y="5150554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3564961" y="6252188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781183" y="649475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Gal4</a:t>
            </a:r>
            <a:r>
              <a:rPr lang="pt-BR" baseline="30000" smtClean="0"/>
              <a:t>768-881</a:t>
            </a:r>
          </a:p>
        </p:txBody>
      </p:sp>
      <p:cxnSp>
        <p:nvCxnSpPr>
          <p:cNvPr id="10" name="Gerader Verbinder 9"/>
          <p:cNvCxnSpPr/>
          <p:nvPr/>
        </p:nvCxnSpPr>
        <p:spPr>
          <a:xfrm>
            <a:off x="3564961" y="7244094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781183" y="7311385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3781183" y="1635549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K. </a:t>
            </a:r>
            <a:r>
              <a:rPr lang="de-DE" dirty="0" err="1" smtClean="0"/>
              <a:t>lactis</a:t>
            </a:r>
            <a:r>
              <a:rPr lang="de-DE" dirty="0" smtClean="0"/>
              <a:t> </a:t>
            </a:r>
            <a:r>
              <a:rPr lang="de-DE" err="1" smtClean="0"/>
              <a:t>full</a:t>
            </a:r>
            <a:r>
              <a:rPr lang="de-DE" smtClean="0"/>
              <a:t> length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3781183" y="27127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LS-7</a:t>
            </a:r>
            <a:endParaRPr lang="de-DE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3781183" y="544932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/>
              <a:t>Δ</a:t>
            </a:r>
            <a:r>
              <a:rPr lang="de-DE" smtClean="0"/>
              <a:t>IDR1 &amp; IDR2</a:t>
            </a:r>
            <a:r>
              <a:rPr lang="de-DE" baseline="30000" smtClean="0"/>
              <a:t>449-623</a:t>
            </a:r>
            <a:endParaRPr lang="de-DE" baseline="30000" dirty="0" smtClean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3" t="15942" r="33442" b="28094"/>
          <a:stretch/>
        </p:blipFill>
        <p:spPr>
          <a:xfrm>
            <a:off x="1050452" y="1298988"/>
            <a:ext cx="2314540" cy="290322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7" t="20181" r="31442" b="20183"/>
          <a:stretch/>
        </p:blipFill>
        <p:spPr>
          <a:xfrm>
            <a:off x="1067216" y="5007655"/>
            <a:ext cx="2261200" cy="3093720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266024" y="1656759"/>
            <a:ext cx="4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21" name="Textfeld 20"/>
          <p:cNvSpPr txBox="1"/>
          <p:nvPr/>
        </p:nvSpPr>
        <p:spPr>
          <a:xfrm>
            <a:off x="170130" y="2699060"/>
            <a:ext cx="6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266024" y="5495332"/>
            <a:ext cx="4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130559" y="6500864"/>
            <a:ext cx="68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90987" y="3501584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90987" y="7350484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590716" y="266215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2590716" y="519547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-117858" y="735492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24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/>
          <p:cNvCxnSpPr/>
          <p:nvPr/>
        </p:nvCxnSpPr>
        <p:spPr>
          <a:xfrm>
            <a:off x="3521802" y="1363131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3766456" y="1472089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FUS</a:t>
            </a:r>
            <a:r>
              <a:rPr lang="de-DE" baseline="30000"/>
              <a:t>1-163</a:t>
            </a:r>
            <a:r>
              <a:rPr lang="de-DE"/>
              <a:t>12E + Gal4</a:t>
            </a:r>
            <a:r>
              <a:rPr lang="de-DE" baseline="30000"/>
              <a:t>G4</a:t>
            </a:r>
            <a:endParaRPr lang="de-DE"/>
          </a:p>
          <a:p>
            <a:r>
              <a:rPr lang="de-DE" smtClean="0"/>
              <a:t>context </a:t>
            </a:r>
            <a:r>
              <a:rPr lang="de-DE" smtClean="0">
                <a:latin typeface="Symbol" panose="05050102010706020507" pitchFamily="18" charset="2"/>
              </a:rPr>
              <a:t>D</a:t>
            </a:r>
            <a:r>
              <a:rPr lang="de-DE" smtClean="0"/>
              <a:t>E/D</a:t>
            </a:r>
            <a:endParaRPr lang="de-DE" sz="1200" dirty="0"/>
          </a:p>
        </p:txBody>
      </p:sp>
      <p:cxnSp>
        <p:nvCxnSpPr>
          <p:cNvPr id="4" name="Gerader Verbinder 3"/>
          <p:cNvCxnSpPr/>
          <p:nvPr/>
        </p:nvCxnSpPr>
        <p:spPr>
          <a:xfrm>
            <a:off x="3521802" y="2464765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3766456" y="2626493"/>
            <a:ext cx="243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FUS</a:t>
            </a:r>
            <a:r>
              <a:rPr lang="de-DE" baseline="30000"/>
              <a:t>1-163</a:t>
            </a:r>
            <a:r>
              <a:rPr lang="de-DE"/>
              <a:t>12E + Gal4</a:t>
            </a:r>
            <a:r>
              <a:rPr lang="de-DE" baseline="30000"/>
              <a:t>G4</a:t>
            </a:r>
            <a:endParaRPr lang="de-DE"/>
          </a:p>
          <a:p>
            <a:r>
              <a:rPr lang="de-DE" smtClean="0"/>
              <a:t>motif hydro distr.</a:t>
            </a:r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3521076" y="3444479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766456" y="3524470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cxnSp>
        <p:nvCxnSpPr>
          <p:cNvPr id="9" name="Gerader Verbinder 8"/>
          <p:cNvCxnSpPr/>
          <p:nvPr/>
        </p:nvCxnSpPr>
        <p:spPr>
          <a:xfrm>
            <a:off x="3521802" y="5067810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766456" y="537336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FUS</a:t>
            </a:r>
            <a:r>
              <a:rPr lang="de-DE" baseline="30000" dirty="0"/>
              <a:t>1-163</a:t>
            </a:r>
            <a:r>
              <a:rPr lang="de-DE" dirty="0" smtClean="0"/>
              <a:t>12E </a:t>
            </a:r>
            <a:r>
              <a:rPr lang="de-DE" smtClean="0"/>
              <a:t>+ TDP-43</a:t>
            </a:r>
            <a:endParaRPr lang="de-DE" dirty="0" smtClean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3521802" y="6169444"/>
            <a:ext cx="0" cy="904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521076" y="7149158"/>
            <a:ext cx="1452" cy="5293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766456" y="7229149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Abf1 WT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766456" y="6344565"/>
            <a:ext cx="185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FUS</a:t>
            </a:r>
            <a:r>
              <a:rPr lang="de-DE" baseline="30000" dirty="0"/>
              <a:t>1-163</a:t>
            </a:r>
            <a:r>
              <a:rPr lang="de-DE" dirty="0"/>
              <a:t>12E</a:t>
            </a:r>
            <a:r>
              <a:rPr lang="de-DE" dirty="0" smtClean="0"/>
              <a:t> </a:t>
            </a:r>
            <a:r>
              <a:rPr lang="de-DE" smtClean="0"/>
              <a:t>+ Y/M</a:t>
            </a:r>
            <a:endParaRPr lang="de-DE" dirty="0" smtClean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9" t="16030" r="32745" b="29133"/>
          <a:stretch/>
        </p:blipFill>
        <p:spPr>
          <a:xfrm>
            <a:off x="1049528" y="1309919"/>
            <a:ext cx="2311400" cy="284480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16216" r="30544" b="28294"/>
          <a:stretch/>
        </p:blipFill>
        <p:spPr>
          <a:xfrm>
            <a:off x="1060580" y="5009242"/>
            <a:ext cx="2293091" cy="2878667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219674" y="1726498"/>
            <a:ext cx="5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89117" y="2732219"/>
            <a:ext cx="79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27" name="Textfeld 26"/>
          <p:cNvSpPr txBox="1"/>
          <p:nvPr/>
        </p:nvSpPr>
        <p:spPr>
          <a:xfrm>
            <a:off x="278216" y="5424358"/>
            <a:ext cx="41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mtClean="0"/>
              <a:t>++</a:t>
            </a:r>
            <a:endParaRPr lang="de-DE"/>
          </a:p>
        </p:txBody>
      </p:sp>
      <p:sp>
        <p:nvSpPr>
          <p:cNvPr id="28" name="Textfeld 27"/>
          <p:cNvSpPr txBox="1"/>
          <p:nvPr/>
        </p:nvSpPr>
        <p:spPr>
          <a:xfrm>
            <a:off x="182322" y="6434244"/>
            <a:ext cx="6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</a:t>
            </a:r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103179" y="3543748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32" name="Textfeld 31"/>
          <p:cNvSpPr txBox="1"/>
          <p:nvPr/>
        </p:nvSpPr>
        <p:spPr>
          <a:xfrm>
            <a:off x="103179" y="7239594"/>
            <a:ext cx="7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++++</a:t>
            </a:r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2570246" y="538575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outlier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-105666" y="723300"/>
            <a:ext cx="118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mtClean="0"/>
              <a:t>growth rate score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300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640</Words>
  <Application>Microsoft Office PowerPoint</Application>
  <PresentationFormat>Letter (8,5x11 Zoll)</PresentationFormat>
  <Paragraphs>289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Symbol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Leibniz-Rechenzentrum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Korber, Philipp</dc:creator>
  <cp:lastModifiedBy>Korber, Philipp</cp:lastModifiedBy>
  <cp:revision>605</cp:revision>
  <cp:lastPrinted>2022-12-08T09:06:51Z</cp:lastPrinted>
  <dcterms:created xsi:type="dcterms:W3CDTF">2022-12-05T13:40:53Z</dcterms:created>
  <dcterms:modified xsi:type="dcterms:W3CDTF">2025-08-13T23:47:41Z</dcterms:modified>
</cp:coreProperties>
</file>